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273" r:id="rId3"/>
    <p:sldId id="3285" r:id="rId4"/>
    <p:sldId id="2146847509" r:id="rId5"/>
    <p:sldId id="3283" r:id="rId6"/>
    <p:sldId id="2146847522" r:id="rId7"/>
    <p:sldId id="3277" r:id="rId8"/>
    <p:sldId id="3282" r:id="rId9"/>
    <p:sldId id="2146847511" r:id="rId10"/>
    <p:sldId id="3284" r:id="rId11"/>
    <p:sldId id="3269" r:id="rId12"/>
    <p:sldId id="2146847513" r:id="rId13"/>
    <p:sldId id="2146847514" r:id="rId14"/>
    <p:sldId id="2146847520" r:id="rId15"/>
    <p:sldId id="2146847516" r:id="rId16"/>
    <p:sldId id="2146847517" r:id="rId17"/>
    <p:sldId id="2146847512" r:id="rId18"/>
    <p:sldId id="2146847521" r:id="rId19"/>
    <p:sldId id="2146847519" r:id="rId20"/>
    <p:sldId id="2146847523" r:id="rId21"/>
    <p:sldId id="3281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EC99E59-3F8D-F3B0-006D-74C0E7B609B4}" name="Johnstone, Eleanor" initials="EJ" userId="S::ejohnstone@trcsolutions.com::f9b52e66-e8aa-4ba8-8353-f7311501afb9" providerId="AD"/>
  <p188:author id="{93C43C75-89FF-07D9-6AC1-CE6B86AD841D}" name="Ishchenko, Kristina" initials="KI" userId="S::KIshchenko@trcsolutions.com::3d6626a3-e259-4c22-baba-f2fba6fb5e4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98989"/>
    <a:srgbClr val="00C2AC"/>
    <a:srgbClr val="FED213"/>
    <a:srgbClr val="758652"/>
    <a:srgbClr val="01281F"/>
    <a:srgbClr val="017367"/>
    <a:srgbClr val="0074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66" d="100"/>
          <a:sy n="66" d="100"/>
        </p:scale>
        <p:origin x="2220" y="9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48" d="100"/>
          <a:sy n="48" d="100"/>
        </p:scale>
        <p:origin x="1795" y="5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ADF9091-57D0-41E0-9920-2BE44C5DAC36}" type="doc">
      <dgm:prSet loTypeId="urn:microsoft.com/office/officeart/2005/8/layout/radial6" loCatId="relationship" qsTypeId="urn:microsoft.com/office/officeart/2005/8/quickstyle/simple5" qsCatId="simple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71CD6882-4C44-4569-86F5-78218D060172}">
      <dgm:prSet phldrT="[Text]" custT="1"/>
      <dgm:spPr>
        <a:solidFill>
          <a:srgbClr val="898989"/>
        </a:solidFill>
      </dgm:spPr>
      <dgm:t>
        <a:bodyPr/>
        <a:lstStyle/>
        <a:p>
          <a:pPr rtl="0"/>
          <a:r>
            <a:rPr lang="en-US" sz="1400" dirty="0">
              <a:latin typeface="Arial Narrow" panose="020B0606020202030204" pitchFamily="34" charset="0"/>
            </a:rPr>
            <a:t>Software-Defined Vehicles</a:t>
          </a:r>
        </a:p>
      </dgm:t>
    </dgm:pt>
    <dgm:pt modelId="{0A76AB1E-6E56-4390-89AB-80226D78E548}" type="parTrans" cxnId="{68CE4431-C9F9-4F74-9459-76F2F03FB0CC}">
      <dgm:prSet/>
      <dgm:spPr/>
      <dgm:t>
        <a:bodyPr/>
        <a:lstStyle/>
        <a:p>
          <a:endParaRPr lang="en-US">
            <a:latin typeface="Arial Narrow" panose="020B0606020202030204" pitchFamily="34" charset="0"/>
          </a:endParaRPr>
        </a:p>
      </dgm:t>
    </dgm:pt>
    <dgm:pt modelId="{2D5AF95C-557C-46EE-9970-642085EB5712}" type="sibTrans" cxnId="{68CE4431-C9F9-4F74-9459-76F2F03FB0CC}">
      <dgm:prSet/>
      <dgm:spPr/>
      <dgm:t>
        <a:bodyPr/>
        <a:lstStyle/>
        <a:p>
          <a:endParaRPr lang="en-US">
            <a:latin typeface="Arial Narrow" panose="020B0606020202030204" pitchFamily="34" charset="0"/>
          </a:endParaRPr>
        </a:p>
      </dgm:t>
    </dgm:pt>
    <dgm:pt modelId="{3CAD1C4B-D6F7-4CF5-B19D-3044C6085F4A}">
      <dgm:prSet phldrT="[Text]" custT="1"/>
      <dgm:spPr>
        <a:solidFill>
          <a:srgbClr val="00C2AC"/>
        </a:solidFill>
      </dgm:spPr>
      <dgm:t>
        <a:bodyPr/>
        <a:lstStyle/>
        <a:p>
          <a:pPr rtl="0"/>
          <a:r>
            <a:rPr lang="en-US" sz="1400" dirty="0">
              <a:latin typeface="Arial Narrow" panose="020B0606020202030204" pitchFamily="34" charset="0"/>
            </a:rPr>
            <a:t>Autonomous Vehicles </a:t>
          </a:r>
        </a:p>
      </dgm:t>
    </dgm:pt>
    <dgm:pt modelId="{BC6BB719-C36F-4F5D-8BFE-83CE38E9C156}" type="parTrans" cxnId="{5D19FDB4-69C0-4635-970F-B414D6DBA752}">
      <dgm:prSet/>
      <dgm:spPr/>
      <dgm:t>
        <a:bodyPr/>
        <a:lstStyle/>
        <a:p>
          <a:endParaRPr lang="en-US">
            <a:latin typeface="Arial Narrow" panose="020B0606020202030204" pitchFamily="34" charset="0"/>
          </a:endParaRPr>
        </a:p>
      </dgm:t>
    </dgm:pt>
    <dgm:pt modelId="{75B153EF-4FFB-41E1-8B5C-440B3047D4AA}" type="sibTrans" cxnId="{5D19FDB4-69C0-4635-970F-B414D6DBA752}">
      <dgm:prSet/>
      <dgm:spPr/>
      <dgm:t>
        <a:bodyPr/>
        <a:lstStyle/>
        <a:p>
          <a:endParaRPr lang="en-US">
            <a:latin typeface="Arial Narrow" panose="020B0606020202030204" pitchFamily="34" charset="0"/>
          </a:endParaRPr>
        </a:p>
      </dgm:t>
    </dgm:pt>
    <dgm:pt modelId="{7FE09C28-161E-4687-9F0B-B66A1D6E58A3}">
      <dgm:prSet phldrT="[Text]" custT="1"/>
      <dgm:spPr>
        <a:solidFill>
          <a:srgbClr val="FED213"/>
        </a:solidFill>
      </dgm:spPr>
      <dgm:t>
        <a:bodyPr/>
        <a:lstStyle/>
        <a:p>
          <a:r>
            <a:rPr lang="en-US" sz="1400">
              <a:latin typeface="Arial Narrow" panose="020B0606020202030204" pitchFamily="34" charset="0"/>
            </a:rPr>
            <a:t>Telematics</a:t>
          </a:r>
        </a:p>
      </dgm:t>
    </dgm:pt>
    <dgm:pt modelId="{09E221BF-5AE5-493A-858B-13E84359FFFB}" type="parTrans" cxnId="{9E82CC59-E732-4F6B-A7AF-0348FDEB93BE}">
      <dgm:prSet/>
      <dgm:spPr/>
      <dgm:t>
        <a:bodyPr/>
        <a:lstStyle/>
        <a:p>
          <a:endParaRPr lang="en-US">
            <a:latin typeface="Arial Narrow" panose="020B0606020202030204" pitchFamily="34" charset="0"/>
          </a:endParaRPr>
        </a:p>
      </dgm:t>
    </dgm:pt>
    <dgm:pt modelId="{202457AB-D997-4555-B348-FF12689C8BCD}" type="sibTrans" cxnId="{9E82CC59-E732-4F6B-A7AF-0348FDEB93BE}">
      <dgm:prSet/>
      <dgm:spPr/>
      <dgm:t>
        <a:bodyPr/>
        <a:lstStyle/>
        <a:p>
          <a:endParaRPr lang="en-US">
            <a:latin typeface="Arial Narrow" panose="020B0606020202030204" pitchFamily="34" charset="0"/>
          </a:endParaRPr>
        </a:p>
      </dgm:t>
    </dgm:pt>
    <dgm:pt modelId="{C00DCF52-4CAF-484B-B523-5EFB29109537}">
      <dgm:prSet phldrT="[Text]" custT="1"/>
      <dgm:spPr>
        <a:solidFill>
          <a:srgbClr val="898989"/>
        </a:solidFill>
      </dgm:spPr>
      <dgm:t>
        <a:bodyPr/>
        <a:lstStyle/>
        <a:p>
          <a:r>
            <a:rPr lang="en-US" sz="1400" dirty="0">
              <a:latin typeface="Arial Narrow" panose="020B0606020202030204" pitchFamily="34" charset="0"/>
            </a:rPr>
            <a:t>Renewable Fuels</a:t>
          </a:r>
        </a:p>
      </dgm:t>
    </dgm:pt>
    <dgm:pt modelId="{F4A3FC40-BDB1-44A2-83FA-4F433F904FF1}" type="parTrans" cxnId="{B14B41E5-2D4F-4643-AC7B-57402EADF088}">
      <dgm:prSet/>
      <dgm:spPr/>
      <dgm:t>
        <a:bodyPr/>
        <a:lstStyle/>
        <a:p>
          <a:endParaRPr lang="en-US">
            <a:latin typeface="Arial Narrow" panose="020B0606020202030204" pitchFamily="34" charset="0"/>
          </a:endParaRPr>
        </a:p>
      </dgm:t>
    </dgm:pt>
    <dgm:pt modelId="{9CD49F62-D427-42FD-85DE-01A8C0D32F9F}" type="sibTrans" cxnId="{B14B41E5-2D4F-4643-AC7B-57402EADF088}">
      <dgm:prSet/>
      <dgm:spPr/>
      <dgm:t>
        <a:bodyPr/>
        <a:lstStyle/>
        <a:p>
          <a:endParaRPr lang="en-US">
            <a:latin typeface="Arial Narrow" panose="020B0606020202030204" pitchFamily="34" charset="0"/>
          </a:endParaRPr>
        </a:p>
      </dgm:t>
    </dgm:pt>
    <dgm:pt modelId="{F081C469-4E55-41CB-8128-4B387356813E}">
      <dgm:prSet phldrT="[Text]" custT="1"/>
      <dgm:spPr>
        <a:solidFill>
          <a:srgbClr val="00C2AC"/>
        </a:solidFill>
      </dgm:spPr>
      <dgm:t>
        <a:bodyPr/>
        <a:lstStyle/>
        <a:p>
          <a:r>
            <a:rPr lang="en-US" sz="1400" dirty="0">
              <a:latin typeface="Arial Narrow" panose="020B0606020202030204" pitchFamily="34" charset="0"/>
            </a:rPr>
            <a:t>Electric Vehicles / Charging</a:t>
          </a:r>
        </a:p>
      </dgm:t>
    </dgm:pt>
    <dgm:pt modelId="{89C0098A-E38A-4C88-9A67-F58D3A01F356}" type="parTrans" cxnId="{6E4573D7-01E1-4A8B-8D24-5981CAAFA216}">
      <dgm:prSet/>
      <dgm:spPr/>
      <dgm:t>
        <a:bodyPr/>
        <a:lstStyle/>
        <a:p>
          <a:endParaRPr lang="en-US">
            <a:latin typeface="Arial Narrow" panose="020B0606020202030204" pitchFamily="34" charset="0"/>
          </a:endParaRPr>
        </a:p>
      </dgm:t>
    </dgm:pt>
    <dgm:pt modelId="{490DD1B1-7F2B-4FFB-AC39-A808A8EF71BF}" type="sibTrans" cxnId="{6E4573D7-01E1-4A8B-8D24-5981CAAFA216}">
      <dgm:prSet/>
      <dgm:spPr/>
      <dgm:t>
        <a:bodyPr/>
        <a:lstStyle/>
        <a:p>
          <a:endParaRPr lang="en-US">
            <a:latin typeface="Arial Narrow" panose="020B0606020202030204" pitchFamily="34" charset="0"/>
          </a:endParaRPr>
        </a:p>
      </dgm:t>
    </dgm:pt>
    <dgm:pt modelId="{4E144727-8847-4445-8E7F-55EF498AAF10}">
      <dgm:prSet phldrT="[Text]" custT="1"/>
      <dgm:spPr>
        <a:solidFill>
          <a:srgbClr val="898989"/>
        </a:solidFill>
      </dgm:spPr>
      <dgm:t>
        <a:bodyPr/>
        <a:lstStyle/>
        <a:p>
          <a:r>
            <a:rPr lang="en-US" sz="1400" dirty="0">
              <a:latin typeface="Arial Narrow" panose="020B0606020202030204" pitchFamily="34" charset="0"/>
            </a:rPr>
            <a:t>Natural Gas Vehicles / RNG</a:t>
          </a:r>
          <a:endParaRPr lang="en-US" sz="1000" dirty="0">
            <a:latin typeface="Arial Narrow" panose="020B0606020202030204" pitchFamily="34" charset="0"/>
          </a:endParaRPr>
        </a:p>
      </dgm:t>
    </dgm:pt>
    <dgm:pt modelId="{FCDFF92E-82FE-43FD-A480-C6004FF0EAD5}" type="parTrans" cxnId="{F9559CC3-C5E7-4315-BDCD-B74AAA6F4C09}">
      <dgm:prSet/>
      <dgm:spPr/>
      <dgm:t>
        <a:bodyPr/>
        <a:lstStyle/>
        <a:p>
          <a:endParaRPr lang="en-US">
            <a:latin typeface="Arial Narrow" panose="020B0606020202030204" pitchFamily="34" charset="0"/>
          </a:endParaRPr>
        </a:p>
      </dgm:t>
    </dgm:pt>
    <dgm:pt modelId="{56E44DF6-DFBA-4DBF-9FE2-48E8223E46D7}" type="sibTrans" cxnId="{F9559CC3-C5E7-4315-BDCD-B74AAA6F4C09}">
      <dgm:prSet/>
      <dgm:spPr/>
      <dgm:t>
        <a:bodyPr/>
        <a:lstStyle/>
        <a:p>
          <a:endParaRPr lang="en-US">
            <a:latin typeface="Arial Narrow" panose="020B0606020202030204" pitchFamily="34" charset="0"/>
          </a:endParaRPr>
        </a:p>
      </dgm:t>
    </dgm:pt>
    <dgm:pt modelId="{0BD2DD8A-EE8A-43A0-822A-4BE461F60F9E}">
      <dgm:prSet phldrT="[Text]" custT="1"/>
      <dgm:spPr>
        <a:solidFill>
          <a:srgbClr val="FED213"/>
        </a:solidFill>
      </dgm:spPr>
      <dgm:t>
        <a:bodyPr/>
        <a:lstStyle/>
        <a:p>
          <a:r>
            <a:rPr lang="en-US" sz="1400" dirty="0">
              <a:latin typeface="Arial Narrow"/>
            </a:rPr>
            <a:t>AI-Powered Innovation</a:t>
          </a:r>
        </a:p>
      </dgm:t>
    </dgm:pt>
    <dgm:pt modelId="{3FAAE68C-4337-4E32-A60E-D3CF90FDC6C8}" type="parTrans" cxnId="{30C615E7-C316-49B8-B900-653D626472E9}">
      <dgm:prSet/>
      <dgm:spPr/>
      <dgm:t>
        <a:bodyPr/>
        <a:lstStyle/>
        <a:p>
          <a:endParaRPr lang="en-US">
            <a:latin typeface="Arial Narrow" panose="020B0606020202030204" pitchFamily="34" charset="0"/>
          </a:endParaRPr>
        </a:p>
      </dgm:t>
    </dgm:pt>
    <dgm:pt modelId="{F834CADB-4290-4D6B-A007-C0DEE009C681}" type="sibTrans" cxnId="{30C615E7-C316-49B8-B900-653D626472E9}">
      <dgm:prSet/>
      <dgm:spPr/>
      <dgm:t>
        <a:bodyPr/>
        <a:lstStyle/>
        <a:p>
          <a:endParaRPr lang="en-US">
            <a:latin typeface="Arial Narrow" panose="020B0606020202030204" pitchFamily="34" charset="0"/>
          </a:endParaRPr>
        </a:p>
      </dgm:t>
    </dgm:pt>
    <dgm:pt modelId="{2BE4FE70-4B29-4018-9761-F432EBE2C8D9}">
      <dgm:prSet phldr="0" custT="1"/>
      <dgm:spPr>
        <a:solidFill>
          <a:srgbClr val="00C2AC"/>
        </a:solidFill>
      </dgm:spPr>
      <dgm:t>
        <a:bodyPr/>
        <a:lstStyle/>
        <a:p>
          <a:pPr rtl="0"/>
          <a:r>
            <a:rPr lang="en-US" sz="1400" dirty="0">
              <a:latin typeface="Arial Narrow" panose="020B0606020202030204" pitchFamily="34" charset="0"/>
            </a:rPr>
            <a:t>ADAS &amp; Safety </a:t>
          </a:r>
        </a:p>
      </dgm:t>
    </dgm:pt>
    <dgm:pt modelId="{1FD181DE-9F2A-411D-855C-F4B237EA5633}" type="parTrans" cxnId="{C4919260-6CA5-4E1E-853C-9E0708384C8E}">
      <dgm:prSet/>
      <dgm:spPr/>
      <dgm:t>
        <a:bodyPr/>
        <a:lstStyle/>
        <a:p>
          <a:endParaRPr lang="en-US">
            <a:latin typeface="Arial Narrow" panose="020B0606020202030204" pitchFamily="34" charset="0"/>
          </a:endParaRPr>
        </a:p>
      </dgm:t>
    </dgm:pt>
    <dgm:pt modelId="{FE15705F-81D9-4AA9-9BE0-DE297C90F503}" type="sibTrans" cxnId="{C4919260-6CA5-4E1E-853C-9E0708384C8E}">
      <dgm:prSet/>
      <dgm:spPr/>
      <dgm:t>
        <a:bodyPr/>
        <a:lstStyle/>
        <a:p>
          <a:endParaRPr lang="en-US">
            <a:latin typeface="Arial Narrow" panose="020B0606020202030204" pitchFamily="34" charset="0"/>
          </a:endParaRPr>
        </a:p>
      </dgm:t>
    </dgm:pt>
    <dgm:pt modelId="{33C1A32F-0E70-4BF2-A5BB-F4634695EF55}">
      <dgm:prSet phldr="0" custT="1"/>
      <dgm:spPr>
        <a:solidFill>
          <a:srgbClr val="FED213"/>
        </a:solidFill>
      </dgm:spPr>
      <dgm:t>
        <a:bodyPr/>
        <a:lstStyle/>
        <a:p>
          <a:pPr rtl="0"/>
          <a:r>
            <a:rPr lang="en-US" sz="1400" dirty="0">
              <a:latin typeface="Arial Narrow" panose="020B0606020202030204" pitchFamily="34" charset="0"/>
            </a:rPr>
            <a:t>Propane / LPG Vehicles</a:t>
          </a:r>
        </a:p>
      </dgm:t>
    </dgm:pt>
    <dgm:pt modelId="{071397CA-2535-4B65-895B-5A9FBA9BC675}" type="parTrans" cxnId="{2EC5FF48-222D-4CD5-8D95-A8D4DE1B3BD8}">
      <dgm:prSet/>
      <dgm:spPr/>
      <dgm:t>
        <a:bodyPr/>
        <a:lstStyle/>
        <a:p>
          <a:endParaRPr lang="en-US">
            <a:latin typeface="Arial Narrow" panose="020B0606020202030204" pitchFamily="34" charset="0"/>
          </a:endParaRPr>
        </a:p>
      </dgm:t>
    </dgm:pt>
    <dgm:pt modelId="{EADE1075-0677-4B59-A7D1-C879039A9624}" type="sibTrans" cxnId="{2EC5FF48-222D-4CD5-8D95-A8D4DE1B3BD8}">
      <dgm:prSet/>
      <dgm:spPr/>
      <dgm:t>
        <a:bodyPr/>
        <a:lstStyle/>
        <a:p>
          <a:endParaRPr lang="en-US">
            <a:latin typeface="Arial Narrow" panose="020B0606020202030204" pitchFamily="34" charset="0"/>
          </a:endParaRPr>
        </a:p>
      </dgm:t>
    </dgm:pt>
    <dgm:pt modelId="{F3C27EF0-31D1-4E59-B82B-7C89F1B43E41}">
      <dgm:prSet phldr="0" custT="1"/>
      <dgm:spPr>
        <a:solidFill>
          <a:srgbClr val="758652"/>
        </a:solidFill>
      </dgm:spPr>
      <dgm:t>
        <a:bodyPr/>
        <a:lstStyle/>
        <a:p>
          <a:pPr rtl="0"/>
          <a:r>
            <a:rPr lang="en-US" sz="1800" b="1">
              <a:latin typeface="Arial Narrow"/>
            </a:rPr>
            <a:t>Commercial Transportation</a:t>
          </a:r>
        </a:p>
      </dgm:t>
    </dgm:pt>
    <dgm:pt modelId="{411CCDFB-2D59-4E49-83AF-9D710E390067}" type="parTrans" cxnId="{FEB5C14C-7621-4838-BCAE-8980A21A5317}">
      <dgm:prSet/>
      <dgm:spPr/>
      <dgm:t>
        <a:bodyPr/>
        <a:lstStyle/>
        <a:p>
          <a:endParaRPr lang="en-US"/>
        </a:p>
      </dgm:t>
    </dgm:pt>
    <dgm:pt modelId="{2E3A6AA5-A01D-4CA1-B8D3-85A21F322E62}" type="sibTrans" cxnId="{FEB5C14C-7621-4838-BCAE-8980A21A5317}">
      <dgm:prSet/>
      <dgm:spPr/>
      <dgm:t>
        <a:bodyPr/>
        <a:lstStyle/>
        <a:p>
          <a:endParaRPr lang="en-US"/>
        </a:p>
      </dgm:t>
    </dgm:pt>
    <dgm:pt modelId="{B054FBA6-DE63-449E-B8B4-2999488D146B}" type="pres">
      <dgm:prSet presAssocID="{2ADF9091-57D0-41E0-9920-2BE44C5DAC36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F17D7934-69A4-4487-B25D-2BF5A5086B36}" type="pres">
      <dgm:prSet presAssocID="{F3C27EF0-31D1-4E59-B82B-7C89F1B43E41}" presName="centerShape" presStyleLbl="node0" presStyleIdx="0" presStyleCnt="1" custScaleX="156826" custScaleY="135355"/>
      <dgm:spPr/>
    </dgm:pt>
    <dgm:pt modelId="{7A873A56-A863-418E-ADFD-2AC806F98A1A}" type="pres">
      <dgm:prSet presAssocID="{0BD2DD8A-EE8A-43A0-822A-4BE461F60F9E}" presName="node" presStyleLbl="node1" presStyleIdx="0" presStyleCnt="9" custScaleX="150843" custScaleY="110618">
        <dgm:presLayoutVars>
          <dgm:bulletEnabled val="1"/>
        </dgm:presLayoutVars>
      </dgm:prSet>
      <dgm:spPr/>
    </dgm:pt>
    <dgm:pt modelId="{F2804DCB-F8C2-47AB-96EA-188DCF738856}" type="pres">
      <dgm:prSet presAssocID="{0BD2DD8A-EE8A-43A0-822A-4BE461F60F9E}" presName="dummy" presStyleCnt="0"/>
      <dgm:spPr/>
    </dgm:pt>
    <dgm:pt modelId="{6E161571-5056-4345-82B5-53CB1BA542DA}" type="pres">
      <dgm:prSet presAssocID="{F834CADB-4290-4D6B-A007-C0DEE009C681}" presName="sibTrans" presStyleLbl="sibTrans2D1" presStyleIdx="0" presStyleCnt="9"/>
      <dgm:spPr/>
    </dgm:pt>
    <dgm:pt modelId="{3EE516D5-AA5D-4D80-BC76-997784A56462}" type="pres">
      <dgm:prSet presAssocID="{3CAD1C4B-D6F7-4CF5-B19D-3044C6085F4A}" presName="node" presStyleLbl="node1" presStyleIdx="1" presStyleCnt="9" custScaleX="150843" custScaleY="110618">
        <dgm:presLayoutVars>
          <dgm:bulletEnabled val="1"/>
        </dgm:presLayoutVars>
      </dgm:prSet>
      <dgm:spPr/>
    </dgm:pt>
    <dgm:pt modelId="{97EC426D-7185-4A92-AB62-9B001F76FAF7}" type="pres">
      <dgm:prSet presAssocID="{3CAD1C4B-D6F7-4CF5-B19D-3044C6085F4A}" presName="dummy" presStyleCnt="0"/>
      <dgm:spPr/>
    </dgm:pt>
    <dgm:pt modelId="{9E8243EB-193B-4DD8-A4C7-E3E5487181B1}" type="pres">
      <dgm:prSet presAssocID="{75B153EF-4FFB-41E1-8B5C-440B3047D4AA}" presName="sibTrans" presStyleLbl="sibTrans2D1" presStyleIdx="1" presStyleCnt="9"/>
      <dgm:spPr/>
    </dgm:pt>
    <dgm:pt modelId="{6FB216B5-657F-49A8-8FB9-9C14F7DE6C5D}" type="pres">
      <dgm:prSet presAssocID="{71CD6882-4C44-4569-86F5-78218D060172}" presName="node" presStyleLbl="node1" presStyleIdx="2" presStyleCnt="9" custScaleX="150843" custScaleY="110618">
        <dgm:presLayoutVars>
          <dgm:bulletEnabled val="1"/>
        </dgm:presLayoutVars>
      </dgm:prSet>
      <dgm:spPr/>
    </dgm:pt>
    <dgm:pt modelId="{6A1D94EC-F2B6-4D6C-916A-5DEC97B0B1DA}" type="pres">
      <dgm:prSet presAssocID="{71CD6882-4C44-4569-86F5-78218D060172}" presName="dummy" presStyleCnt="0"/>
      <dgm:spPr/>
    </dgm:pt>
    <dgm:pt modelId="{1AB64801-8C8A-4B67-9982-1D86F841A0D2}" type="pres">
      <dgm:prSet presAssocID="{2D5AF95C-557C-46EE-9970-642085EB5712}" presName="sibTrans" presStyleLbl="sibTrans2D1" presStyleIdx="2" presStyleCnt="9"/>
      <dgm:spPr/>
    </dgm:pt>
    <dgm:pt modelId="{1D40B598-E99D-4229-A32F-30D27F88A914}" type="pres">
      <dgm:prSet presAssocID="{7FE09C28-161E-4687-9F0B-B66A1D6E58A3}" presName="node" presStyleLbl="node1" presStyleIdx="3" presStyleCnt="9" custScaleX="150843" custScaleY="110618">
        <dgm:presLayoutVars>
          <dgm:bulletEnabled val="1"/>
        </dgm:presLayoutVars>
      </dgm:prSet>
      <dgm:spPr/>
    </dgm:pt>
    <dgm:pt modelId="{7A703E2B-B22D-45C0-BE9F-4FD73C9EC1C2}" type="pres">
      <dgm:prSet presAssocID="{7FE09C28-161E-4687-9F0B-B66A1D6E58A3}" presName="dummy" presStyleCnt="0"/>
      <dgm:spPr/>
    </dgm:pt>
    <dgm:pt modelId="{F4CEE855-7726-48EA-9F7E-40BBA2CAC3FF}" type="pres">
      <dgm:prSet presAssocID="{202457AB-D997-4555-B348-FF12689C8BCD}" presName="sibTrans" presStyleLbl="sibTrans2D1" presStyleIdx="3" presStyleCnt="9"/>
      <dgm:spPr/>
    </dgm:pt>
    <dgm:pt modelId="{1236FCCB-2054-4BCF-ABBD-7B2C37493498}" type="pres">
      <dgm:prSet presAssocID="{2BE4FE70-4B29-4018-9761-F432EBE2C8D9}" presName="node" presStyleLbl="node1" presStyleIdx="4" presStyleCnt="9" custScaleX="150843" custScaleY="110618">
        <dgm:presLayoutVars>
          <dgm:bulletEnabled val="1"/>
        </dgm:presLayoutVars>
      </dgm:prSet>
      <dgm:spPr/>
    </dgm:pt>
    <dgm:pt modelId="{24FF2289-6601-4B59-8554-8F34B7715BBC}" type="pres">
      <dgm:prSet presAssocID="{2BE4FE70-4B29-4018-9761-F432EBE2C8D9}" presName="dummy" presStyleCnt="0"/>
      <dgm:spPr/>
    </dgm:pt>
    <dgm:pt modelId="{78F3B63D-8C92-427C-A046-6FF0EA2A78E7}" type="pres">
      <dgm:prSet presAssocID="{FE15705F-81D9-4AA9-9BE0-DE297C90F503}" presName="sibTrans" presStyleLbl="sibTrans2D1" presStyleIdx="4" presStyleCnt="9"/>
      <dgm:spPr/>
    </dgm:pt>
    <dgm:pt modelId="{82D5E8A8-26FF-4E28-8C65-68EE40815780}" type="pres">
      <dgm:prSet presAssocID="{C00DCF52-4CAF-484B-B523-5EFB29109537}" presName="node" presStyleLbl="node1" presStyleIdx="5" presStyleCnt="9" custScaleX="150843" custScaleY="110618">
        <dgm:presLayoutVars>
          <dgm:bulletEnabled val="1"/>
        </dgm:presLayoutVars>
      </dgm:prSet>
      <dgm:spPr/>
    </dgm:pt>
    <dgm:pt modelId="{27CEF655-3604-4586-BE91-D10B4F33F971}" type="pres">
      <dgm:prSet presAssocID="{C00DCF52-4CAF-484B-B523-5EFB29109537}" presName="dummy" presStyleCnt="0"/>
      <dgm:spPr/>
    </dgm:pt>
    <dgm:pt modelId="{64C492EE-CB10-4DDB-9EF2-C990256CC6EB}" type="pres">
      <dgm:prSet presAssocID="{9CD49F62-D427-42FD-85DE-01A8C0D32F9F}" presName="sibTrans" presStyleLbl="sibTrans2D1" presStyleIdx="5" presStyleCnt="9"/>
      <dgm:spPr/>
    </dgm:pt>
    <dgm:pt modelId="{DB24A510-4AB1-428D-9059-73E815E9E847}" type="pres">
      <dgm:prSet presAssocID="{33C1A32F-0E70-4BF2-A5BB-F4634695EF55}" presName="node" presStyleLbl="node1" presStyleIdx="6" presStyleCnt="9" custScaleX="150843" custScaleY="110618">
        <dgm:presLayoutVars>
          <dgm:bulletEnabled val="1"/>
        </dgm:presLayoutVars>
      </dgm:prSet>
      <dgm:spPr/>
    </dgm:pt>
    <dgm:pt modelId="{34A44295-3665-4CDA-B674-A2899016D6FE}" type="pres">
      <dgm:prSet presAssocID="{33C1A32F-0E70-4BF2-A5BB-F4634695EF55}" presName="dummy" presStyleCnt="0"/>
      <dgm:spPr/>
    </dgm:pt>
    <dgm:pt modelId="{8D6E735D-7BAC-4192-B595-09535A5BEF22}" type="pres">
      <dgm:prSet presAssocID="{EADE1075-0677-4B59-A7D1-C879039A9624}" presName="sibTrans" presStyleLbl="sibTrans2D1" presStyleIdx="6" presStyleCnt="9"/>
      <dgm:spPr/>
    </dgm:pt>
    <dgm:pt modelId="{774C73DB-8FD6-4DF7-A0EC-2EA0380D7BE7}" type="pres">
      <dgm:prSet presAssocID="{F081C469-4E55-41CB-8128-4B387356813E}" presName="node" presStyleLbl="node1" presStyleIdx="7" presStyleCnt="9" custScaleX="150843" custScaleY="110618">
        <dgm:presLayoutVars>
          <dgm:bulletEnabled val="1"/>
        </dgm:presLayoutVars>
      </dgm:prSet>
      <dgm:spPr/>
    </dgm:pt>
    <dgm:pt modelId="{1E9D27F6-627B-4E22-BB27-C18E7E0A6C6E}" type="pres">
      <dgm:prSet presAssocID="{F081C469-4E55-41CB-8128-4B387356813E}" presName="dummy" presStyleCnt="0"/>
      <dgm:spPr/>
    </dgm:pt>
    <dgm:pt modelId="{CD4E0467-41C9-4057-AEE9-696BBB583940}" type="pres">
      <dgm:prSet presAssocID="{490DD1B1-7F2B-4FFB-AC39-A808A8EF71BF}" presName="sibTrans" presStyleLbl="sibTrans2D1" presStyleIdx="7" presStyleCnt="9"/>
      <dgm:spPr/>
    </dgm:pt>
    <dgm:pt modelId="{06695F14-405F-41FA-B79F-DC2337240A37}" type="pres">
      <dgm:prSet presAssocID="{4E144727-8847-4445-8E7F-55EF498AAF10}" presName="node" presStyleLbl="node1" presStyleIdx="8" presStyleCnt="9" custScaleX="150843" custScaleY="110618">
        <dgm:presLayoutVars>
          <dgm:bulletEnabled val="1"/>
        </dgm:presLayoutVars>
      </dgm:prSet>
      <dgm:spPr/>
    </dgm:pt>
    <dgm:pt modelId="{B9008AA7-EDD9-4DF8-8F53-F5B2830D41AF}" type="pres">
      <dgm:prSet presAssocID="{4E144727-8847-4445-8E7F-55EF498AAF10}" presName="dummy" presStyleCnt="0"/>
      <dgm:spPr/>
    </dgm:pt>
    <dgm:pt modelId="{52B04047-3662-4704-8D3B-3DBD13EA09D7}" type="pres">
      <dgm:prSet presAssocID="{56E44DF6-DFBA-4DBF-9FE2-48E8223E46D7}" presName="sibTrans" presStyleLbl="sibTrans2D1" presStyleIdx="8" presStyleCnt="9"/>
      <dgm:spPr/>
    </dgm:pt>
  </dgm:ptLst>
  <dgm:cxnLst>
    <dgm:cxn modelId="{0F5DFD02-97F4-4F87-B27C-D008E27D6702}" type="presOf" srcId="{7FE09C28-161E-4687-9F0B-B66A1D6E58A3}" destId="{1D40B598-E99D-4229-A32F-30D27F88A914}" srcOrd="0" destOrd="0" presId="urn:microsoft.com/office/officeart/2005/8/layout/radial6"/>
    <dgm:cxn modelId="{863DE605-2F1A-43F6-AD97-379DEF45175E}" type="presOf" srcId="{4E144727-8847-4445-8E7F-55EF498AAF10}" destId="{06695F14-405F-41FA-B79F-DC2337240A37}" srcOrd="0" destOrd="0" presId="urn:microsoft.com/office/officeart/2005/8/layout/radial6"/>
    <dgm:cxn modelId="{FE33C60B-B704-4A28-8FD7-E0A1172EF9BD}" type="presOf" srcId="{F3C27EF0-31D1-4E59-B82B-7C89F1B43E41}" destId="{F17D7934-69A4-4487-B25D-2BF5A5086B36}" srcOrd="0" destOrd="0" presId="urn:microsoft.com/office/officeart/2005/8/layout/radial6"/>
    <dgm:cxn modelId="{5CF8CE0B-FDD9-4DE3-81E7-97340714BA63}" type="presOf" srcId="{2BE4FE70-4B29-4018-9761-F432EBE2C8D9}" destId="{1236FCCB-2054-4BCF-ABBD-7B2C37493498}" srcOrd="0" destOrd="0" presId="urn:microsoft.com/office/officeart/2005/8/layout/radial6"/>
    <dgm:cxn modelId="{AE63A212-BCA3-47F8-89C4-4799AFEE3168}" type="presOf" srcId="{71CD6882-4C44-4569-86F5-78218D060172}" destId="{6FB216B5-657F-49A8-8FB9-9C14F7DE6C5D}" srcOrd="0" destOrd="0" presId="urn:microsoft.com/office/officeart/2005/8/layout/radial6"/>
    <dgm:cxn modelId="{68CE4431-C9F9-4F74-9459-76F2F03FB0CC}" srcId="{F3C27EF0-31D1-4E59-B82B-7C89F1B43E41}" destId="{71CD6882-4C44-4569-86F5-78218D060172}" srcOrd="2" destOrd="0" parTransId="{0A76AB1E-6E56-4390-89AB-80226D78E548}" sibTransId="{2D5AF95C-557C-46EE-9970-642085EB5712}"/>
    <dgm:cxn modelId="{DFF2B33B-F0D5-476A-9126-F7BFA28EC3B7}" type="presOf" srcId="{75B153EF-4FFB-41E1-8B5C-440B3047D4AA}" destId="{9E8243EB-193B-4DD8-A4C7-E3E5487181B1}" srcOrd="0" destOrd="0" presId="urn:microsoft.com/office/officeart/2005/8/layout/radial6"/>
    <dgm:cxn modelId="{C4919260-6CA5-4E1E-853C-9E0708384C8E}" srcId="{F3C27EF0-31D1-4E59-B82B-7C89F1B43E41}" destId="{2BE4FE70-4B29-4018-9761-F432EBE2C8D9}" srcOrd="4" destOrd="0" parTransId="{1FD181DE-9F2A-411D-855C-F4B237EA5633}" sibTransId="{FE15705F-81D9-4AA9-9BE0-DE297C90F503}"/>
    <dgm:cxn modelId="{03FAAE64-3FCC-4036-8D43-240653A8C6E2}" type="presOf" srcId="{2ADF9091-57D0-41E0-9920-2BE44C5DAC36}" destId="{B054FBA6-DE63-449E-B8B4-2999488D146B}" srcOrd="0" destOrd="0" presId="urn:microsoft.com/office/officeart/2005/8/layout/radial6"/>
    <dgm:cxn modelId="{E97A1B65-F6AA-4248-A13D-1F5C8BA0FE3C}" type="presOf" srcId="{3CAD1C4B-D6F7-4CF5-B19D-3044C6085F4A}" destId="{3EE516D5-AA5D-4D80-BC76-997784A56462}" srcOrd="0" destOrd="0" presId="urn:microsoft.com/office/officeart/2005/8/layout/radial6"/>
    <dgm:cxn modelId="{2EC5FF48-222D-4CD5-8D95-A8D4DE1B3BD8}" srcId="{F3C27EF0-31D1-4E59-B82B-7C89F1B43E41}" destId="{33C1A32F-0E70-4BF2-A5BB-F4634695EF55}" srcOrd="6" destOrd="0" parTransId="{071397CA-2535-4B65-895B-5A9FBA9BC675}" sibTransId="{EADE1075-0677-4B59-A7D1-C879039A9624}"/>
    <dgm:cxn modelId="{5DB4C26B-321A-4ADC-99A2-E52B0E58250F}" type="presOf" srcId="{202457AB-D997-4555-B348-FF12689C8BCD}" destId="{F4CEE855-7726-48EA-9F7E-40BBA2CAC3FF}" srcOrd="0" destOrd="0" presId="urn:microsoft.com/office/officeart/2005/8/layout/radial6"/>
    <dgm:cxn modelId="{FEB5C14C-7621-4838-BCAE-8980A21A5317}" srcId="{2ADF9091-57D0-41E0-9920-2BE44C5DAC36}" destId="{F3C27EF0-31D1-4E59-B82B-7C89F1B43E41}" srcOrd="0" destOrd="0" parTransId="{411CCDFB-2D59-4E49-83AF-9D710E390067}" sibTransId="{2E3A6AA5-A01D-4CA1-B8D3-85A21F322E62}"/>
    <dgm:cxn modelId="{9E82CC59-E732-4F6B-A7AF-0348FDEB93BE}" srcId="{F3C27EF0-31D1-4E59-B82B-7C89F1B43E41}" destId="{7FE09C28-161E-4687-9F0B-B66A1D6E58A3}" srcOrd="3" destOrd="0" parTransId="{09E221BF-5AE5-493A-858B-13E84359FFFB}" sibTransId="{202457AB-D997-4555-B348-FF12689C8BCD}"/>
    <dgm:cxn modelId="{4C317184-BD62-49F6-B09E-85A5D0A48F35}" type="presOf" srcId="{C00DCF52-4CAF-484B-B523-5EFB29109537}" destId="{82D5E8A8-26FF-4E28-8C65-68EE40815780}" srcOrd="0" destOrd="0" presId="urn:microsoft.com/office/officeart/2005/8/layout/radial6"/>
    <dgm:cxn modelId="{90465485-F919-41F1-A4A5-1095A4CC5714}" type="presOf" srcId="{9CD49F62-D427-42FD-85DE-01A8C0D32F9F}" destId="{64C492EE-CB10-4DDB-9EF2-C990256CC6EB}" srcOrd="0" destOrd="0" presId="urn:microsoft.com/office/officeart/2005/8/layout/radial6"/>
    <dgm:cxn modelId="{87DCFD86-3DF4-48E9-8E87-AB2557743CD2}" type="presOf" srcId="{F081C469-4E55-41CB-8128-4B387356813E}" destId="{774C73DB-8FD6-4DF7-A0EC-2EA0380D7BE7}" srcOrd="0" destOrd="0" presId="urn:microsoft.com/office/officeart/2005/8/layout/radial6"/>
    <dgm:cxn modelId="{56EDB097-3555-4F41-A145-ACD6DC176DC8}" type="presOf" srcId="{56E44DF6-DFBA-4DBF-9FE2-48E8223E46D7}" destId="{52B04047-3662-4704-8D3B-3DBD13EA09D7}" srcOrd="0" destOrd="0" presId="urn:microsoft.com/office/officeart/2005/8/layout/radial6"/>
    <dgm:cxn modelId="{96749D99-8C3B-4288-A738-AAC963D75EBA}" type="presOf" srcId="{33C1A32F-0E70-4BF2-A5BB-F4634695EF55}" destId="{DB24A510-4AB1-428D-9059-73E815E9E847}" srcOrd="0" destOrd="0" presId="urn:microsoft.com/office/officeart/2005/8/layout/radial6"/>
    <dgm:cxn modelId="{D6FF14A2-51B8-4C55-9E85-C978F582B94F}" type="presOf" srcId="{EADE1075-0677-4B59-A7D1-C879039A9624}" destId="{8D6E735D-7BAC-4192-B595-09535A5BEF22}" srcOrd="0" destOrd="0" presId="urn:microsoft.com/office/officeart/2005/8/layout/radial6"/>
    <dgm:cxn modelId="{C4D954AE-9F09-48E2-B5DC-26E618EE3B6C}" type="presOf" srcId="{0BD2DD8A-EE8A-43A0-822A-4BE461F60F9E}" destId="{7A873A56-A863-418E-ADFD-2AC806F98A1A}" srcOrd="0" destOrd="0" presId="urn:microsoft.com/office/officeart/2005/8/layout/radial6"/>
    <dgm:cxn modelId="{5D19FDB4-69C0-4635-970F-B414D6DBA752}" srcId="{F3C27EF0-31D1-4E59-B82B-7C89F1B43E41}" destId="{3CAD1C4B-D6F7-4CF5-B19D-3044C6085F4A}" srcOrd="1" destOrd="0" parTransId="{BC6BB719-C36F-4F5D-8BFE-83CE38E9C156}" sibTransId="{75B153EF-4FFB-41E1-8B5C-440B3047D4AA}"/>
    <dgm:cxn modelId="{F9559CC3-C5E7-4315-BDCD-B74AAA6F4C09}" srcId="{F3C27EF0-31D1-4E59-B82B-7C89F1B43E41}" destId="{4E144727-8847-4445-8E7F-55EF498AAF10}" srcOrd="8" destOrd="0" parTransId="{FCDFF92E-82FE-43FD-A480-C6004FF0EAD5}" sibTransId="{56E44DF6-DFBA-4DBF-9FE2-48E8223E46D7}"/>
    <dgm:cxn modelId="{195B1ACA-1CD5-4BDF-B44B-0B89867A8448}" type="presOf" srcId="{490DD1B1-7F2B-4FFB-AC39-A808A8EF71BF}" destId="{CD4E0467-41C9-4057-AEE9-696BBB583940}" srcOrd="0" destOrd="0" presId="urn:microsoft.com/office/officeart/2005/8/layout/radial6"/>
    <dgm:cxn modelId="{6E4573D7-01E1-4A8B-8D24-5981CAAFA216}" srcId="{F3C27EF0-31D1-4E59-B82B-7C89F1B43E41}" destId="{F081C469-4E55-41CB-8128-4B387356813E}" srcOrd="7" destOrd="0" parTransId="{89C0098A-E38A-4C88-9A67-F58D3A01F356}" sibTransId="{490DD1B1-7F2B-4FFB-AC39-A808A8EF71BF}"/>
    <dgm:cxn modelId="{B14B41E5-2D4F-4643-AC7B-57402EADF088}" srcId="{F3C27EF0-31D1-4E59-B82B-7C89F1B43E41}" destId="{C00DCF52-4CAF-484B-B523-5EFB29109537}" srcOrd="5" destOrd="0" parTransId="{F4A3FC40-BDB1-44A2-83FA-4F433F904FF1}" sibTransId="{9CD49F62-D427-42FD-85DE-01A8C0D32F9F}"/>
    <dgm:cxn modelId="{30C615E7-C316-49B8-B900-653D626472E9}" srcId="{F3C27EF0-31D1-4E59-B82B-7C89F1B43E41}" destId="{0BD2DD8A-EE8A-43A0-822A-4BE461F60F9E}" srcOrd="0" destOrd="0" parTransId="{3FAAE68C-4337-4E32-A60E-D3CF90FDC6C8}" sibTransId="{F834CADB-4290-4D6B-A007-C0DEE009C681}"/>
    <dgm:cxn modelId="{AA184EE7-D435-40B5-9579-BBE72526F71A}" type="presOf" srcId="{FE15705F-81D9-4AA9-9BE0-DE297C90F503}" destId="{78F3B63D-8C92-427C-A046-6FF0EA2A78E7}" srcOrd="0" destOrd="0" presId="urn:microsoft.com/office/officeart/2005/8/layout/radial6"/>
    <dgm:cxn modelId="{A5301CEA-BC83-433E-BB8C-F6C8DEB1A893}" type="presOf" srcId="{F834CADB-4290-4D6B-A007-C0DEE009C681}" destId="{6E161571-5056-4345-82B5-53CB1BA542DA}" srcOrd="0" destOrd="0" presId="urn:microsoft.com/office/officeart/2005/8/layout/radial6"/>
    <dgm:cxn modelId="{59EF21EF-8BB1-4A7A-8F97-216689D2FFE6}" type="presOf" srcId="{2D5AF95C-557C-46EE-9970-642085EB5712}" destId="{1AB64801-8C8A-4B67-9982-1D86F841A0D2}" srcOrd="0" destOrd="0" presId="urn:microsoft.com/office/officeart/2005/8/layout/radial6"/>
    <dgm:cxn modelId="{F66E8EE8-4F34-4A05-A15D-9022989AA62D}" type="presParOf" srcId="{B054FBA6-DE63-449E-B8B4-2999488D146B}" destId="{F17D7934-69A4-4487-B25D-2BF5A5086B36}" srcOrd="0" destOrd="0" presId="urn:microsoft.com/office/officeart/2005/8/layout/radial6"/>
    <dgm:cxn modelId="{D1D7D401-60B5-4474-BA32-45C7455EA1D2}" type="presParOf" srcId="{B054FBA6-DE63-449E-B8B4-2999488D146B}" destId="{7A873A56-A863-418E-ADFD-2AC806F98A1A}" srcOrd="1" destOrd="0" presId="urn:microsoft.com/office/officeart/2005/8/layout/radial6"/>
    <dgm:cxn modelId="{A7AFB4DA-45ED-4B22-A4C4-6C02BD8E29EF}" type="presParOf" srcId="{B054FBA6-DE63-449E-B8B4-2999488D146B}" destId="{F2804DCB-F8C2-47AB-96EA-188DCF738856}" srcOrd="2" destOrd="0" presId="urn:microsoft.com/office/officeart/2005/8/layout/radial6"/>
    <dgm:cxn modelId="{7080FB42-8D6B-4EFF-AB04-6338DA21AF2D}" type="presParOf" srcId="{B054FBA6-DE63-449E-B8B4-2999488D146B}" destId="{6E161571-5056-4345-82B5-53CB1BA542DA}" srcOrd="3" destOrd="0" presId="urn:microsoft.com/office/officeart/2005/8/layout/radial6"/>
    <dgm:cxn modelId="{97546C6A-C68F-4F7A-B32F-C3D7FD75125E}" type="presParOf" srcId="{B054FBA6-DE63-449E-B8B4-2999488D146B}" destId="{3EE516D5-AA5D-4D80-BC76-997784A56462}" srcOrd="4" destOrd="0" presId="urn:microsoft.com/office/officeart/2005/8/layout/radial6"/>
    <dgm:cxn modelId="{A52183B4-E00B-4E7C-9BD6-1B3B1395CD7C}" type="presParOf" srcId="{B054FBA6-DE63-449E-B8B4-2999488D146B}" destId="{97EC426D-7185-4A92-AB62-9B001F76FAF7}" srcOrd="5" destOrd="0" presId="urn:microsoft.com/office/officeart/2005/8/layout/radial6"/>
    <dgm:cxn modelId="{096F59E4-C9A2-4736-8C1F-4B70803C3BF1}" type="presParOf" srcId="{B054FBA6-DE63-449E-B8B4-2999488D146B}" destId="{9E8243EB-193B-4DD8-A4C7-E3E5487181B1}" srcOrd="6" destOrd="0" presId="urn:microsoft.com/office/officeart/2005/8/layout/radial6"/>
    <dgm:cxn modelId="{F7479B69-4CBD-40A0-8992-9A9B88356E7C}" type="presParOf" srcId="{B054FBA6-DE63-449E-B8B4-2999488D146B}" destId="{6FB216B5-657F-49A8-8FB9-9C14F7DE6C5D}" srcOrd="7" destOrd="0" presId="urn:microsoft.com/office/officeart/2005/8/layout/radial6"/>
    <dgm:cxn modelId="{30467190-21AA-4755-B786-B55DDBCFB727}" type="presParOf" srcId="{B054FBA6-DE63-449E-B8B4-2999488D146B}" destId="{6A1D94EC-F2B6-4D6C-916A-5DEC97B0B1DA}" srcOrd="8" destOrd="0" presId="urn:microsoft.com/office/officeart/2005/8/layout/radial6"/>
    <dgm:cxn modelId="{0EBDBCE9-6276-4701-B156-EA450C676AC8}" type="presParOf" srcId="{B054FBA6-DE63-449E-B8B4-2999488D146B}" destId="{1AB64801-8C8A-4B67-9982-1D86F841A0D2}" srcOrd="9" destOrd="0" presId="urn:microsoft.com/office/officeart/2005/8/layout/radial6"/>
    <dgm:cxn modelId="{D7200B7F-0E47-40CE-B4B8-1C4D0B4E8733}" type="presParOf" srcId="{B054FBA6-DE63-449E-B8B4-2999488D146B}" destId="{1D40B598-E99D-4229-A32F-30D27F88A914}" srcOrd="10" destOrd="0" presId="urn:microsoft.com/office/officeart/2005/8/layout/radial6"/>
    <dgm:cxn modelId="{02CC51FC-3B54-4A60-BCC5-B4E59ADF8799}" type="presParOf" srcId="{B054FBA6-DE63-449E-B8B4-2999488D146B}" destId="{7A703E2B-B22D-45C0-BE9F-4FD73C9EC1C2}" srcOrd="11" destOrd="0" presId="urn:microsoft.com/office/officeart/2005/8/layout/radial6"/>
    <dgm:cxn modelId="{C809AE1D-0343-42C5-A414-A753F04CF832}" type="presParOf" srcId="{B054FBA6-DE63-449E-B8B4-2999488D146B}" destId="{F4CEE855-7726-48EA-9F7E-40BBA2CAC3FF}" srcOrd="12" destOrd="0" presId="urn:microsoft.com/office/officeart/2005/8/layout/radial6"/>
    <dgm:cxn modelId="{4F576F09-EB4C-400E-A749-244B9720FA42}" type="presParOf" srcId="{B054FBA6-DE63-449E-B8B4-2999488D146B}" destId="{1236FCCB-2054-4BCF-ABBD-7B2C37493498}" srcOrd="13" destOrd="0" presId="urn:microsoft.com/office/officeart/2005/8/layout/radial6"/>
    <dgm:cxn modelId="{2FB76EBB-B51D-44F1-A3E7-B12D11E52A1C}" type="presParOf" srcId="{B054FBA6-DE63-449E-B8B4-2999488D146B}" destId="{24FF2289-6601-4B59-8554-8F34B7715BBC}" srcOrd="14" destOrd="0" presId="urn:microsoft.com/office/officeart/2005/8/layout/radial6"/>
    <dgm:cxn modelId="{B054190E-A042-4EEB-B450-FFB75FAA4861}" type="presParOf" srcId="{B054FBA6-DE63-449E-B8B4-2999488D146B}" destId="{78F3B63D-8C92-427C-A046-6FF0EA2A78E7}" srcOrd="15" destOrd="0" presId="urn:microsoft.com/office/officeart/2005/8/layout/radial6"/>
    <dgm:cxn modelId="{146797F3-823B-46D9-9BDD-2DF54B011D21}" type="presParOf" srcId="{B054FBA6-DE63-449E-B8B4-2999488D146B}" destId="{82D5E8A8-26FF-4E28-8C65-68EE40815780}" srcOrd="16" destOrd="0" presId="urn:microsoft.com/office/officeart/2005/8/layout/radial6"/>
    <dgm:cxn modelId="{FABE3137-2F64-486C-8D3F-67052BD85444}" type="presParOf" srcId="{B054FBA6-DE63-449E-B8B4-2999488D146B}" destId="{27CEF655-3604-4586-BE91-D10B4F33F971}" srcOrd="17" destOrd="0" presId="urn:microsoft.com/office/officeart/2005/8/layout/radial6"/>
    <dgm:cxn modelId="{1D323443-F96F-4015-87B4-7D3A8CF0D59B}" type="presParOf" srcId="{B054FBA6-DE63-449E-B8B4-2999488D146B}" destId="{64C492EE-CB10-4DDB-9EF2-C990256CC6EB}" srcOrd="18" destOrd="0" presId="urn:microsoft.com/office/officeart/2005/8/layout/radial6"/>
    <dgm:cxn modelId="{C2D69C05-055E-486D-98B9-B54A9B49933B}" type="presParOf" srcId="{B054FBA6-DE63-449E-B8B4-2999488D146B}" destId="{DB24A510-4AB1-428D-9059-73E815E9E847}" srcOrd="19" destOrd="0" presId="urn:microsoft.com/office/officeart/2005/8/layout/radial6"/>
    <dgm:cxn modelId="{CFEBA872-EF7F-4799-9262-5923AB2BF137}" type="presParOf" srcId="{B054FBA6-DE63-449E-B8B4-2999488D146B}" destId="{34A44295-3665-4CDA-B674-A2899016D6FE}" srcOrd="20" destOrd="0" presId="urn:microsoft.com/office/officeart/2005/8/layout/radial6"/>
    <dgm:cxn modelId="{E49D4144-F7E5-452A-9831-4E09BDC5E63D}" type="presParOf" srcId="{B054FBA6-DE63-449E-B8B4-2999488D146B}" destId="{8D6E735D-7BAC-4192-B595-09535A5BEF22}" srcOrd="21" destOrd="0" presId="urn:microsoft.com/office/officeart/2005/8/layout/radial6"/>
    <dgm:cxn modelId="{C267E708-649B-45BA-8007-116F2E152649}" type="presParOf" srcId="{B054FBA6-DE63-449E-B8B4-2999488D146B}" destId="{774C73DB-8FD6-4DF7-A0EC-2EA0380D7BE7}" srcOrd="22" destOrd="0" presId="urn:microsoft.com/office/officeart/2005/8/layout/radial6"/>
    <dgm:cxn modelId="{C8E43237-8F88-4522-BE27-457EBD80ACC0}" type="presParOf" srcId="{B054FBA6-DE63-449E-B8B4-2999488D146B}" destId="{1E9D27F6-627B-4E22-BB27-C18E7E0A6C6E}" srcOrd="23" destOrd="0" presId="urn:microsoft.com/office/officeart/2005/8/layout/radial6"/>
    <dgm:cxn modelId="{33A83733-4807-4716-A739-29CDC14EBB5E}" type="presParOf" srcId="{B054FBA6-DE63-449E-B8B4-2999488D146B}" destId="{CD4E0467-41C9-4057-AEE9-696BBB583940}" srcOrd="24" destOrd="0" presId="urn:microsoft.com/office/officeart/2005/8/layout/radial6"/>
    <dgm:cxn modelId="{AD2E4117-0E57-490F-8EB9-5AC4DEAA2D93}" type="presParOf" srcId="{B054FBA6-DE63-449E-B8B4-2999488D146B}" destId="{06695F14-405F-41FA-B79F-DC2337240A37}" srcOrd="25" destOrd="0" presId="urn:microsoft.com/office/officeart/2005/8/layout/radial6"/>
    <dgm:cxn modelId="{A4080A1E-722C-487E-BDA0-1D4BBC7F2BFE}" type="presParOf" srcId="{B054FBA6-DE63-449E-B8B4-2999488D146B}" destId="{B9008AA7-EDD9-4DF8-8F53-F5B2830D41AF}" srcOrd="26" destOrd="0" presId="urn:microsoft.com/office/officeart/2005/8/layout/radial6"/>
    <dgm:cxn modelId="{59D19DDD-6825-4A05-8446-D5DA35D874EC}" type="presParOf" srcId="{B054FBA6-DE63-449E-B8B4-2999488D146B}" destId="{52B04047-3662-4704-8D3B-3DBD13EA09D7}" srcOrd="27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B04047-3662-4704-8D3B-3DBD13EA09D7}">
      <dsp:nvSpPr>
        <dsp:cNvPr id="0" name=""/>
        <dsp:cNvSpPr/>
      </dsp:nvSpPr>
      <dsp:spPr>
        <a:xfrm>
          <a:off x="3924170" y="423690"/>
          <a:ext cx="4271578" cy="4271578"/>
        </a:xfrm>
        <a:prstGeom prst="blockArc">
          <a:avLst>
            <a:gd name="adj1" fmla="val 13800000"/>
            <a:gd name="adj2" fmla="val 16200000"/>
            <a:gd name="adj3" fmla="val 3065"/>
          </a:avLst>
        </a:prstGeom>
        <a:gradFill rotWithShape="0">
          <a:gsLst>
            <a:gs pos="0">
              <a:schemeClr val="accent5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D4E0467-41C9-4057-AEE9-696BBB583940}">
      <dsp:nvSpPr>
        <dsp:cNvPr id="0" name=""/>
        <dsp:cNvSpPr/>
      </dsp:nvSpPr>
      <dsp:spPr>
        <a:xfrm>
          <a:off x="3924170" y="423690"/>
          <a:ext cx="4271578" cy="4271578"/>
        </a:xfrm>
        <a:prstGeom prst="blockArc">
          <a:avLst>
            <a:gd name="adj1" fmla="val 11400000"/>
            <a:gd name="adj2" fmla="val 13800000"/>
            <a:gd name="adj3" fmla="val 3065"/>
          </a:avLst>
        </a:prstGeom>
        <a:gradFill rotWithShape="0">
          <a:gsLst>
            <a:gs pos="0">
              <a:schemeClr val="accent5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D6E735D-7BAC-4192-B595-09535A5BEF22}">
      <dsp:nvSpPr>
        <dsp:cNvPr id="0" name=""/>
        <dsp:cNvSpPr/>
      </dsp:nvSpPr>
      <dsp:spPr>
        <a:xfrm>
          <a:off x="3924170" y="423690"/>
          <a:ext cx="4271578" cy="4271578"/>
        </a:xfrm>
        <a:prstGeom prst="blockArc">
          <a:avLst>
            <a:gd name="adj1" fmla="val 9000000"/>
            <a:gd name="adj2" fmla="val 11400000"/>
            <a:gd name="adj3" fmla="val 3065"/>
          </a:avLst>
        </a:prstGeom>
        <a:gradFill rotWithShape="0">
          <a:gsLst>
            <a:gs pos="0">
              <a:schemeClr val="accent5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4C492EE-CB10-4DDB-9EF2-C990256CC6EB}">
      <dsp:nvSpPr>
        <dsp:cNvPr id="0" name=""/>
        <dsp:cNvSpPr/>
      </dsp:nvSpPr>
      <dsp:spPr>
        <a:xfrm>
          <a:off x="3924170" y="423690"/>
          <a:ext cx="4271578" cy="4271578"/>
        </a:xfrm>
        <a:prstGeom prst="blockArc">
          <a:avLst>
            <a:gd name="adj1" fmla="val 6600000"/>
            <a:gd name="adj2" fmla="val 9000000"/>
            <a:gd name="adj3" fmla="val 3065"/>
          </a:avLst>
        </a:prstGeom>
        <a:gradFill rotWithShape="0">
          <a:gsLst>
            <a:gs pos="0">
              <a:schemeClr val="accent5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8F3B63D-8C92-427C-A046-6FF0EA2A78E7}">
      <dsp:nvSpPr>
        <dsp:cNvPr id="0" name=""/>
        <dsp:cNvSpPr/>
      </dsp:nvSpPr>
      <dsp:spPr>
        <a:xfrm>
          <a:off x="3924170" y="423690"/>
          <a:ext cx="4271578" cy="4271578"/>
        </a:xfrm>
        <a:prstGeom prst="blockArc">
          <a:avLst>
            <a:gd name="adj1" fmla="val 4200000"/>
            <a:gd name="adj2" fmla="val 6600000"/>
            <a:gd name="adj3" fmla="val 3065"/>
          </a:avLst>
        </a:prstGeom>
        <a:gradFill rotWithShape="0">
          <a:gsLst>
            <a:gs pos="0">
              <a:schemeClr val="accent5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4CEE855-7726-48EA-9F7E-40BBA2CAC3FF}">
      <dsp:nvSpPr>
        <dsp:cNvPr id="0" name=""/>
        <dsp:cNvSpPr/>
      </dsp:nvSpPr>
      <dsp:spPr>
        <a:xfrm>
          <a:off x="3924170" y="423690"/>
          <a:ext cx="4271578" cy="4271578"/>
        </a:xfrm>
        <a:prstGeom prst="blockArc">
          <a:avLst>
            <a:gd name="adj1" fmla="val 1800000"/>
            <a:gd name="adj2" fmla="val 4200000"/>
            <a:gd name="adj3" fmla="val 3065"/>
          </a:avLst>
        </a:prstGeom>
        <a:gradFill rotWithShape="0">
          <a:gsLst>
            <a:gs pos="0">
              <a:schemeClr val="accent5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AB64801-8C8A-4B67-9982-1D86F841A0D2}">
      <dsp:nvSpPr>
        <dsp:cNvPr id="0" name=""/>
        <dsp:cNvSpPr/>
      </dsp:nvSpPr>
      <dsp:spPr>
        <a:xfrm>
          <a:off x="3924170" y="423690"/>
          <a:ext cx="4271578" cy="4271578"/>
        </a:xfrm>
        <a:prstGeom prst="blockArc">
          <a:avLst>
            <a:gd name="adj1" fmla="val 21000000"/>
            <a:gd name="adj2" fmla="val 1800000"/>
            <a:gd name="adj3" fmla="val 3065"/>
          </a:avLst>
        </a:prstGeom>
        <a:gradFill rotWithShape="0">
          <a:gsLst>
            <a:gs pos="0">
              <a:schemeClr val="accent5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E8243EB-193B-4DD8-A4C7-E3E5487181B1}">
      <dsp:nvSpPr>
        <dsp:cNvPr id="0" name=""/>
        <dsp:cNvSpPr/>
      </dsp:nvSpPr>
      <dsp:spPr>
        <a:xfrm>
          <a:off x="3924170" y="423690"/>
          <a:ext cx="4271578" cy="4271578"/>
        </a:xfrm>
        <a:prstGeom prst="blockArc">
          <a:avLst>
            <a:gd name="adj1" fmla="val 18600000"/>
            <a:gd name="adj2" fmla="val 21000000"/>
            <a:gd name="adj3" fmla="val 3065"/>
          </a:avLst>
        </a:prstGeom>
        <a:gradFill rotWithShape="0">
          <a:gsLst>
            <a:gs pos="0">
              <a:schemeClr val="accent5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E161571-5056-4345-82B5-53CB1BA542DA}">
      <dsp:nvSpPr>
        <dsp:cNvPr id="0" name=""/>
        <dsp:cNvSpPr/>
      </dsp:nvSpPr>
      <dsp:spPr>
        <a:xfrm>
          <a:off x="3924170" y="423690"/>
          <a:ext cx="4271578" cy="4271578"/>
        </a:xfrm>
        <a:prstGeom prst="blockArc">
          <a:avLst>
            <a:gd name="adj1" fmla="val 16200000"/>
            <a:gd name="adj2" fmla="val 18600000"/>
            <a:gd name="adj3" fmla="val 3065"/>
          </a:avLst>
        </a:prstGeom>
        <a:gradFill rotWithShape="0">
          <a:gsLst>
            <a:gs pos="0">
              <a:schemeClr val="accent5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17D7934-69A4-4487-B25D-2BF5A5086B36}">
      <dsp:nvSpPr>
        <dsp:cNvPr id="0" name=""/>
        <dsp:cNvSpPr/>
      </dsp:nvSpPr>
      <dsp:spPr>
        <a:xfrm>
          <a:off x="5041386" y="1680358"/>
          <a:ext cx="2037146" cy="1758241"/>
        </a:xfrm>
        <a:prstGeom prst="ellipse">
          <a:avLst/>
        </a:prstGeom>
        <a:solidFill>
          <a:srgbClr val="758652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latin typeface="Arial Narrow"/>
            </a:rPr>
            <a:t>Commercial Transportation</a:t>
          </a:r>
        </a:p>
      </dsp:txBody>
      <dsp:txXfrm>
        <a:off x="5339719" y="1937846"/>
        <a:ext cx="1440480" cy="1243265"/>
      </dsp:txXfrm>
    </dsp:sp>
    <dsp:sp modelId="{7A873A56-A863-418E-ADFD-2AC806F98A1A}">
      <dsp:nvSpPr>
        <dsp:cNvPr id="0" name=""/>
        <dsp:cNvSpPr/>
      </dsp:nvSpPr>
      <dsp:spPr>
        <a:xfrm>
          <a:off x="5374159" y="-46493"/>
          <a:ext cx="1371600" cy="1005838"/>
        </a:xfrm>
        <a:prstGeom prst="ellipse">
          <a:avLst/>
        </a:prstGeom>
        <a:solidFill>
          <a:srgbClr val="FED213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Arial Narrow"/>
            </a:rPr>
            <a:t>AI-Powered Innovation</a:t>
          </a:r>
        </a:p>
      </dsp:txBody>
      <dsp:txXfrm>
        <a:off x="5575025" y="100809"/>
        <a:ext cx="969868" cy="711234"/>
      </dsp:txXfrm>
    </dsp:sp>
    <dsp:sp modelId="{3EE516D5-AA5D-4D80-BC76-997784A56462}">
      <dsp:nvSpPr>
        <dsp:cNvPr id="0" name=""/>
        <dsp:cNvSpPr/>
      </dsp:nvSpPr>
      <dsp:spPr>
        <a:xfrm>
          <a:off x="6725977" y="445527"/>
          <a:ext cx="1371600" cy="1005838"/>
        </a:xfrm>
        <a:prstGeom prst="ellipse">
          <a:avLst/>
        </a:prstGeom>
        <a:solidFill>
          <a:srgbClr val="00C2AC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Arial Narrow" panose="020B0606020202030204" pitchFamily="34" charset="0"/>
            </a:rPr>
            <a:t>Autonomous Vehicles </a:t>
          </a:r>
        </a:p>
      </dsp:txBody>
      <dsp:txXfrm>
        <a:off x="6926843" y="592829"/>
        <a:ext cx="969868" cy="711234"/>
      </dsp:txXfrm>
    </dsp:sp>
    <dsp:sp modelId="{6FB216B5-657F-49A8-8FB9-9C14F7DE6C5D}">
      <dsp:nvSpPr>
        <dsp:cNvPr id="0" name=""/>
        <dsp:cNvSpPr/>
      </dsp:nvSpPr>
      <dsp:spPr>
        <a:xfrm>
          <a:off x="7445264" y="1691369"/>
          <a:ext cx="1371600" cy="1005838"/>
        </a:xfrm>
        <a:prstGeom prst="ellipse">
          <a:avLst/>
        </a:prstGeom>
        <a:solidFill>
          <a:srgbClr val="898989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Arial Narrow" panose="020B0606020202030204" pitchFamily="34" charset="0"/>
            </a:rPr>
            <a:t>Software-Defined Vehicles</a:t>
          </a:r>
        </a:p>
      </dsp:txBody>
      <dsp:txXfrm>
        <a:off x="7646130" y="1838671"/>
        <a:ext cx="969868" cy="711234"/>
      </dsp:txXfrm>
    </dsp:sp>
    <dsp:sp modelId="{1D40B598-E99D-4229-A32F-30D27F88A914}">
      <dsp:nvSpPr>
        <dsp:cNvPr id="0" name=""/>
        <dsp:cNvSpPr/>
      </dsp:nvSpPr>
      <dsp:spPr>
        <a:xfrm>
          <a:off x="7195458" y="3108088"/>
          <a:ext cx="1371600" cy="1005838"/>
        </a:xfrm>
        <a:prstGeom prst="ellipse">
          <a:avLst/>
        </a:prstGeom>
        <a:solidFill>
          <a:srgbClr val="FED213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latin typeface="Arial Narrow" panose="020B0606020202030204" pitchFamily="34" charset="0"/>
            </a:rPr>
            <a:t>Telematics</a:t>
          </a:r>
        </a:p>
      </dsp:txBody>
      <dsp:txXfrm>
        <a:off x="7396324" y="3255390"/>
        <a:ext cx="969868" cy="711234"/>
      </dsp:txXfrm>
    </dsp:sp>
    <dsp:sp modelId="{1236FCCB-2054-4BCF-ABBD-7B2C37493498}">
      <dsp:nvSpPr>
        <dsp:cNvPr id="0" name=""/>
        <dsp:cNvSpPr/>
      </dsp:nvSpPr>
      <dsp:spPr>
        <a:xfrm>
          <a:off x="6093446" y="4032785"/>
          <a:ext cx="1371600" cy="1005838"/>
        </a:xfrm>
        <a:prstGeom prst="ellipse">
          <a:avLst/>
        </a:prstGeom>
        <a:solidFill>
          <a:srgbClr val="00C2AC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Arial Narrow" panose="020B0606020202030204" pitchFamily="34" charset="0"/>
            </a:rPr>
            <a:t>ADAS &amp; Safety </a:t>
          </a:r>
        </a:p>
      </dsp:txBody>
      <dsp:txXfrm>
        <a:off x="6294312" y="4180087"/>
        <a:ext cx="969868" cy="711234"/>
      </dsp:txXfrm>
    </dsp:sp>
    <dsp:sp modelId="{82D5E8A8-26FF-4E28-8C65-68EE40815780}">
      <dsp:nvSpPr>
        <dsp:cNvPr id="0" name=""/>
        <dsp:cNvSpPr/>
      </dsp:nvSpPr>
      <dsp:spPr>
        <a:xfrm>
          <a:off x="4654872" y="4032785"/>
          <a:ext cx="1371600" cy="1005838"/>
        </a:xfrm>
        <a:prstGeom prst="ellipse">
          <a:avLst/>
        </a:prstGeom>
        <a:solidFill>
          <a:srgbClr val="898989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Arial Narrow" panose="020B0606020202030204" pitchFamily="34" charset="0"/>
            </a:rPr>
            <a:t>Renewable Fuels</a:t>
          </a:r>
        </a:p>
      </dsp:txBody>
      <dsp:txXfrm>
        <a:off x="4855738" y="4180087"/>
        <a:ext cx="969868" cy="711234"/>
      </dsp:txXfrm>
    </dsp:sp>
    <dsp:sp modelId="{DB24A510-4AB1-428D-9059-73E815E9E847}">
      <dsp:nvSpPr>
        <dsp:cNvPr id="0" name=""/>
        <dsp:cNvSpPr/>
      </dsp:nvSpPr>
      <dsp:spPr>
        <a:xfrm>
          <a:off x="3552860" y="3108088"/>
          <a:ext cx="1371600" cy="1005838"/>
        </a:xfrm>
        <a:prstGeom prst="ellipse">
          <a:avLst/>
        </a:prstGeom>
        <a:solidFill>
          <a:srgbClr val="FED213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Arial Narrow" panose="020B0606020202030204" pitchFamily="34" charset="0"/>
            </a:rPr>
            <a:t>Propane / LPG Vehicles</a:t>
          </a:r>
        </a:p>
      </dsp:txBody>
      <dsp:txXfrm>
        <a:off x="3753726" y="3255390"/>
        <a:ext cx="969868" cy="711234"/>
      </dsp:txXfrm>
    </dsp:sp>
    <dsp:sp modelId="{774C73DB-8FD6-4DF7-A0EC-2EA0380D7BE7}">
      <dsp:nvSpPr>
        <dsp:cNvPr id="0" name=""/>
        <dsp:cNvSpPr/>
      </dsp:nvSpPr>
      <dsp:spPr>
        <a:xfrm>
          <a:off x="3303054" y="1691369"/>
          <a:ext cx="1371600" cy="1005838"/>
        </a:xfrm>
        <a:prstGeom prst="ellipse">
          <a:avLst/>
        </a:prstGeom>
        <a:solidFill>
          <a:srgbClr val="00C2AC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Arial Narrow" panose="020B0606020202030204" pitchFamily="34" charset="0"/>
            </a:rPr>
            <a:t>Electric Vehicles / Charging</a:t>
          </a:r>
        </a:p>
      </dsp:txBody>
      <dsp:txXfrm>
        <a:off x="3503920" y="1838671"/>
        <a:ext cx="969868" cy="711234"/>
      </dsp:txXfrm>
    </dsp:sp>
    <dsp:sp modelId="{06695F14-405F-41FA-B79F-DC2337240A37}">
      <dsp:nvSpPr>
        <dsp:cNvPr id="0" name=""/>
        <dsp:cNvSpPr/>
      </dsp:nvSpPr>
      <dsp:spPr>
        <a:xfrm>
          <a:off x="4022341" y="445527"/>
          <a:ext cx="1371600" cy="1005838"/>
        </a:xfrm>
        <a:prstGeom prst="ellipse">
          <a:avLst/>
        </a:prstGeom>
        <a:solidFill>
          <a:srgbClr val="898989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Arial Narrow" panose="020B0606020202030204" pitchFamily="34" charset="0"/>
            </a:rPr>
            <a:t>Natural Gas Vehicles / RNG</a:t>
          </a:r>
          <a:endParaRPr lang="en-US" sz="1000" kern="1200" dirty="0">
            <a:latin typeface="Arial Narrow" panose="020B0606020202030204" pitchFamily="34" charset="0"/>
          </a:endParaRPr>
        </a:p>
      </dsp:txBody>
      <dsp:txXfrm>
        <a:off x="4223207" y="592829"/>
        <a:ext cx="969868" cy="7112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6A64DEB-1955-04CA-8897-B24BF3D054B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2D626E-962B-B4C8-EEF1-BEF4873DCA0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427070-51B6-42D7-B67E-B4C4F6237C13}" type="datetimeFigureOut">
              <a:rPr lang="en-US" smtClean="0"/>
              <a:t>10/26/2025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00F16D-7930-E4DB-F06B-99844F6B9F2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E4081EB-D4CA-EFA5-488C-AA5D6DDCE5C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92498D-195F-4CFC-9BFF-93B0F6E1EAF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14640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5E37EF-0443-44EC-A6B3-E2CF2124BB7F}" type="datetimeFigureOut">
              <a:rPr lang="en-US" smtClean="0"/>
              <a:t>10/26/2025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D66D56-CE0D-4023-8531-3DD4DBCDBE4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34575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1539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D4A076-D33E-CA27-508A-2026B08F45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ADFDF03-D2CF-0BF7-FF7A-6399C384E8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8FA51E-FEFA-55DF-BFF8-BFEBFD51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B01FC3-A202-2FEC-DE65-89E6073EC8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1143F-13A7-4A98-9F3C-FBABD6CA3843}" type="datetime1">
              <a:rPr lang="en-US" smtClean="0"/>
              <a:t>10/26/2025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F30044-448A-89F1-27FF-4AB76E8C76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D4D0AA-BD20-71D0-0D22-3FA9B046C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EF341-DE6C-4099-B6BE-B11E288593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0217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21A1ED-3261-AB80-4763-EB8CCFD1F3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BC158A0-94C8-6B05-89A6-BBBB0CD729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F5D2D2-38B5-FB54-1F77-8CC0B2C077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1B726-DD0E-408B-912A-5FF7513E0ED6}" type="datetime1">
              <a:rPr lang="en-US" smtClean="0"/>
              <a:t>10/26/2025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C68A9D-58D4-F52C-D7BB-61B574C18A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87DB43-1DD8-32E1-56B9-EE5061AE4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EF341-DE6C-4099-B6BE-B11E288593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1033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81D71C1-8DE3-6AD6-18AF-2F13361197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1415E0-0122-C040-8C76-6174725D4A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04C4E2-F0E7-C677-765A-68E144417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5D26E-D106-4EBC-916C-69B4F070C5F0}" type="datetime1">
              <a:rPr lang="en-US" smtClean="0"/>
              <a:t>10/26/2025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5249C7-1005-74FD-E65B-97CD86D3F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3C1633-7798-A55A-8FD3-B44BAFA570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EF341-DE6C-4099-B6BE-B11E288593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67558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Placeholder 1">
            <a:extLst>
              <a:ext uri="{FF2B5EF4-FFF2-40B4-BE49-F238E27FC236}">
                <a16:creationId xmlns:a16="http://schemas.microsoft.com/office/drawing/2014/main" id="{1C5802D3-C70A-6F8B-EE9A-C8C5E7CBDC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391" y="563671"/>
            <a:ext cx="11250981" cy="7014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52663D3E-CC94-9C33-54FC-A1EFC77E0D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8391" y="1440493"/>
            <a:ext cx="11250981" cy="47364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7E4AB5EF-88FB-23A8-A862-440DD857F1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659682" y="643150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07D8E7-786B-44E2-9324-A100C1EA65EF}" type="datetime1">
              <a:rPr lang="en-US" smtClean="0"/>
              <a:t>10/26/2025</a:t>
            </a:fld>
            <a:endParaRPr lang="en-US" dirty="0"/>
          </a:p>
        </p:txBody>
      </p:sp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4191CB69-B554-DF35-CA10-539AAE71B3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78391" y="643150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rgbClr val="01281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CONFIDENTIAL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A9BF7DBD-AC37-3A83-17CE-763A149880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86172" y="643150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161EF341-DE6C-4099-B6BE-B11E2885930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5571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211D51-B257-BA54-49F2-551E85E169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CD4B14-B143-F631-C587-B119B7D1F3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8937A7-1BAF-DA9D-2945-1C0AD8699B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C6A58-EFFB-410A-AF1E-6052E53EA9A9}" type="datetime1">
              <a:rPr lang="en-US" smtClean="0"/>
              <a:t>10/26/2025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62F7ED-73CE-8041-540B-8498D10F5A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F7B493-91E2-A2A0-D0ED-3C9B6686B4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EF341-DE6C-4099-B6BE-B11E288593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19443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83F3AB-31B0-3245-5B8C-5000F3F700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8938A3-67D3-EF37-A252-D32682D957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021B04-C5D3-26D5-79DD-7BDDF2B951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42119-F1AE-46A8-97F0-F26F85F3DDB1}" type="datetime1">
              <a:rPr lang="en-US" smtClean="0"/>
              <a:t>10/26/2025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2CAE23-62FC-6068-335E-EF4AD16B5B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E86D7F-CEFD-AE88-51CA-A30883053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EF341-DE6C-4099-B6BE-B11E288593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5918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D1DCB-D70C-3549-54C3-CF265418FF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E00A44-0E48-4DCF-7EAF-DA9E0C6FE3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8F7796-F2C9-9CDD-E515-50DE8AD560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0449D2-E065-2C4B-72E8-4E4A9E922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5F37D-860F-4CBA-9BAE-A7E0BDD02910}" type="datetime1">
              <a:rPr lang="en-US" smtClean="0"/>
              <a:t>10/26/2025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FE9CA3-1920-0691-BDCC-E3BBC9259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0DD812-3B1E-5D22-457C-E2EB9F8DDA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EF341-DE6C-4099-B6BE-B11E288593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73134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DD363A-33A1-2CAC-D72C-24D6E2AD34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D7C921-AB9A-0BB0-3078-85E86AFFFC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A3C846-8115-F814-F449-A94726D626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E87659D-D335-FE6F-D48B-BF6A36DAC7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DC5BE7-901E-C176-1763-994325159A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402D41-787F-18DA-31CF-63CAE3C1D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D5AC1-144A-4901-B1B6-59330BE9C3F9}" type="datetime1">
              <a:rPr lang="en-US" smtClean="0"/>
              <a:t>10/26/2025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ED2C794-D211-CA90-2967-8441BA089C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952D2AF-4210-9725-6869-714A69EC2D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EF341-DE6C-4099-B6BE-B11E288593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0336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AFE60E-AF51-3262-DFEC-E174980305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9E7099F-0B75-655B-C058-F721D8BDC9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AAC85-9A13-454F-A810-B3C3133CDD88}" type="datetime1">
              <a:rPr lang="en-US" smtClean="0"/>
              <a:t>10/26/2025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012467-5F03-3C9D-769D-A0E8822A2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D1C5368-D93B-AD99-C7C9-99482226C9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EF341-DE6C-4099-B6BE-B11E288593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67766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BD16CA3-2377-A893-A5FB-C584ED1CE3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5A260-CB99-4D19-A5EB-4298E49353C1}" type="datetime1">
              <a:rPr lang="en-US" smtClean="0"/>
              <a:t>10/26/2025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E00C4EA-5047-163A-3D48-C4C213AAD6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2DEF5E-249A-7CA5-E40A-045D2BC90D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EF341-DE6C-4099-B6BE-B11E288593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74933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29F2D-A72F-4968-FFAB-92903F5E42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AEE016-CB05-EDEE-4357-CE1F9D1010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135D7E-7714-E4AC-1071-6454EE9685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A832C5-2740-EF23-9D30-7814EB2DC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444A6-3980-4D97-B39B-070F12312EF6}" type="datetime1">
              <a:rPr lang="en-US" smtClean="0"/>
              <a:t>10/26/2025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131F5A-1D67-05B8-0FC9-053871DFF0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426B7D-85E5-DE8A-CC8A-8EABD0577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EF341-DE6C-4099-B6BE-B11E288593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5986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6729038-1F71-3174-B2F9-CEEA7A8AC207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9FF683B-DCB1-7C8E-A2FD-C65851C8D2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391" y="563671"/>
            <a:ext cx="11250981" cy="7014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569C7C-AC03-CF16-28BA-A6426221C6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8391" y="1440493"/>
            <a:ext cx="11250981" cy="47364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A54A69-2CB4-B976-BFDC-4AD5689213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659682" y="643150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CB12B5-9EBC-47B2-90AE-8A2C308FA4D8}" type="datetime1">
              <a:rPr lang="en-US" smtClean="0"/>
              <a:t>10/26/2025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4E33B8-16F3-B9B0-B1D9-8A1022529B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78391" y="643150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9D076E-73A6-F4CB-3AD2-AD3C4C44A6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86172" y="643150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161EF341-DE6C-4099-B6BE-B11E2885930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 descr="Text&#10;&#10;Description automatically generated">
            <a:extLst>
              <a:ext uri="{FF2B5EF4-FFF2-40B4-BE49-F238E27FC236}">
                <a16:creationId xmlns:a16="http://schemas.microsoft.com/office/drawing/2014/main" id="{5FCE68E4-3239-0E3A-1969-83CAC9330D13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7691" y="652285"/>
            <a:ext cx="2499792" cy="86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979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rgbClr val="758652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01281F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1" kern="1200">
          <a:solidFill>
            <a:srgbClr val="75865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01281F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1281F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1281F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7" Type="http://schemas.openxmlformats.org/officeDocument/2006/relationships/image" Target="../media/image87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blmedia.com/news/ups-rolling-laboratory" TargetMode="External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3" Type="http://schemas.openxmlformats.org/officeDocument/2006/relationships/image" Target="../media/image90.png"/><Relationship Id="rId7" Type="http://schemas.openxmlformats.org/officeDocument/2006/relationships/image" Target="../media/image94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hyperlink" Target="https://www.automotive-fleet.com/155710/a-case-study-in-cng-what-not-to-do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inance.yahoo.com/news/cummins-x15n-natural-gas-engine-180000022.html" TargetMode="External"/><Relationship Id="rId5" Type="http://schemas.openxmlformats.org/officeDocument/2006/relationships/image" Target="../media/image107.png"/><Relationship Id="rId4" Type="http://schemas.openxmlformats.org/officeDocument/2006/relationships/image" Target="../media/image10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svg"/><Relationship Id="rId7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3.jpeg"/><Relationship Id="rId18" Type="http://schemas.openxmlformats.org/officeDocument/2006/relationships/image" Target="../media/image28.png"/><Relationship Id="rId26" Type="http://schemas.openxmlformats.org/officeDocument/2006/relationships/image" Target="../media/image36.png"/><Relationship Id="rId39" Type="http://schemas.openxmlformats.org/officeDocument/2006/relationships/image" Target="../media/image49.png"/><Relationship Id="rId21" Type="http://schemas.openxmlformats.org/officeDocument/2006/relationships/image" Target="../media/image31.png"/><Relationship Id="rId34" Type="http://schemas.openxmlformats.org/officeDocument/2006/relationships/image" Target="../media/image44.jpeg"/><Relationship Id="rId42" Type="http://schemas.openxmlformats.org/officeDocument/2006/relationships/image" Target="../media/image52.png"/><Relationship Id="rId47" Type="http://schemas.openxmlformats.org/officeDocument/2006/relationships/image" Target="../media/image57.png"/><Relationship Id="rId50" Type="http://schemas.openxmlformats.org/officeDocument/2006/relationships/image" Target="../media/image60.png"/><Relationship Id="rId55" Type="http://schemas.openxmlformats.org/officeDocument/2006/relationships/image" Target="../media/image65.png"/><Relationship Id="rId7" Type="http://schemas.openxmlformats.org/officeDocument/2006/relationships/image" Target="../media/image17.jpeg"/><Relationship Id="rId2" Type="http://schemas.openxmlformats.org/officeDocument/2006/relationships/image" Target="../media/image12.png"/><Relationship Id="rId16" Type="http://schemas.openxmlformats.org/officeDocument/2006/relationships/image" Target="../media/image26.png"/><Relationship Id="rId29" Type="http://schemas.openxmlformats.org/officeDocument/2006/relationships/image" Target="../media/image39.jpeg"/><Relationship Id="rId11" Type="http://schemas.openxmlformats.org/officeDocument/2006/relationships/image" Target="../media/image21.png"/><Relationship Id="rId24" Type="http://schemas.openxmlformats.org/officeDocument/2006/relationships/image" Target="../media/image34.png"/><Relationship Id="rId32" Type="http://schemas.openxmlformats.org/officeDocument/2006/relationships/image" Target="../media/image42.png"/><Relationship Id="rId37" Type="http://schemas.openxmlformats.org/officeDocument/2006/relationships/image" Target="../media/image47.png"/><Relationship Id="rId40" Type="http://schemas.openxmlformats.org/officeDocument/2006/relationships/image" Target="../media/image50.svg"/><Relationship Id="rId45" Type="http://schemas.openxmlformats.org/officeDocument/2006/relationships/image" Target="../media/image55.png"/><Relationship Id="rId53" Type="http://schemas.openxmlformats.org/officeDocument/2006/relationships/image" Target="../media/image63.svg"/><Relationship Id="rId58" Type="http://schemas.openxmlformats.org/officeDocument/2006/relationships/image" Target="../media/image68.png"/><Relationship Id="rId5" Type="http://schemas.openxmlformats.org/officeDocument/2006/relationships/image" Target="../media/image15.png"/><Relationship Id="rId19" Type="http://schemas.openxmlformats.org/officeDocument/2006/relationships/image" Target="../media/image29.png"/><Relationship Id="rId4" Type="http://schemas.openxmlformats.org/officeDocument/2006/relationships/image" Target="../media/image14.png"/><Relationship Id="rId9" Type="http://schemas.openxmlformats.org/officeDocument/2006/relationships/image" Target="../media/image19.svg"/><Relationship Id="rId14" Type="http://schemas.openxmlformats.org/officeDocument/2006/relationships/image" Target="../media/image24.png"/><Relationship Id="rId22" Type="http://schemas.openxmlformats.org/officeDocument/2006/relationships/image" Target="../media/image32.png"/><Relationship Id="rId27" Type="http://schemas.openxmlformats.org/officeDocument/2006/relationships/image" Target="../media/image37.png"/><Relationship Id="rId30" Type="http://schemas.openxmlformats.org/officeDocument/2006/relationships/image" Target="../media/image40.png"/><Relationship Id="rId35" Type="http://schemas.openxmlformats.org/officeDocument/2006/relationships/image" Target="../media/image45.jpeg"/><Relationship Id="rId43" Type="http://schemas.openxmlformats.org/officeDocument/2006/relationships/image" Target="../media/image53.png"/><Relationship Id="rId48" Type="http://schemas.openxmlformats.org/officeDocument/2006/relationships/image" Target="../media/image58.png"/><Relationship Id="rId56" Type="http://schemas.openxmlformats.org/officeDocument/2006/relationships/image" Target="../media/image66.png"/><Relationship Id="rId8" Type="http://schemas.openxmlformats.org/officeDocument/2006/relationships/image" Target="../media/image18.png"/><Relationship Id="rId51" Type="http://schemas.openxmlformats.org/officeDocument/2006/relationships/image" Target="../media/image61.jpeg"/><Relationship Id="rId3" Type="http://schemas.openxmlformats.org/officeDocument/2006/relationships/image" Target="../media/image13.png"/><Relationship Id="rId12" Type="http://schemas.openxmlformats.org/officeDocument/2006/relationships/image" Target="../media/image22.jpeg"/><Relationship Id="rId17" Type="http://schemas.openxmlformats.org/officeDocument/2006/relationships/image" Target="../media/image27.png"/><Relationship Id="rId25" Type="http://schemas.openxmlformats.org/officeDocument/2006/relationships/image" Target="../media/image35.png"/><Relationship Id="rId33" Type="http://schemas.openxmlformats.org/officeDocument/2006/relationships/image" Target="../media/image43.png"/><Relationship Id="rId38" Type="http://schemas.openxmlformats.org/officeDocument/2006/relationships/image" Target="../media/image48.png"/><Relationship Id="rId46" Type="http://schemas.openxmlformats.org/officeDocument/2006/relationships/image" Target="../media/image56.svg"/><Relationship Id="rId59" Type="http://schemas.openxmlformats.org/officeDocument/2006/relationships/image" Target="../media/image69.png"/><Relationship Id="rId20" Type="http://schemas.openxmlformats.org/officeDocument/2006/relationships/image" Target="../media/image30.jpeg"/><Relationship Id="rId41" Type="http://schemas.openxmlformats.org/officeDocument/2006/relationships/image" Target="../media/image51.jpeg"/><Relationship Id="rId54" Type="http://schemas.openxmlformats.org/officeDocument/2006/relationships/image" Target="../media/image6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svg"/><Relationship Id="rId15" Type="http://schemas.openxmlformats.org/officeDocument/2006/relationships/image" Target="../media/image25.png"/><Relationship Id="rId23" Type="http://schemas.openxmlformats.org/officeDocument/2006/relationships/image" Target="../media/image33.png"/><Relationship Id="rId28" Type="http://schemas.openxmlformats.org/officeDocument/2006/relationships/image" Target="../media/image38.svg"/><Relationship Id="rId36" Type="http://schemas.openxmlformats.org/officeDocument/2006/relationships/image" Target="../media/image46.png"/><Relationship Id="rId49" Type="http://schemas.openxmlformats.org/officeDocument/2006/relationships/image" Target="../media/image59.jpeg"/><Relationship Id="rId57" Type="http://schemas.openxmlformats.org/officeDocument/2006/relationships/image" Target="../media/image67.png"/><Relationship Id="rId10" Type="http://schemas.openxmlformats.org/officeDocument/2006/relationships/image" Target="../media/image20.png"/><Relationship Id="rId31" Type="http://schemas.openxmlformats.org/officeDocument/2006/relationships/image" Target="../media/image41.jpeg"/><Relationship Id="rId44" Type="http://schemas.openxmlformats.org/officeDocument/2006/relationships/image" Target="../media/image54.png"/><Relationship Id="rId52" Type="http://schemas.openxmlformats.org/officeDocument/2006/relationships/image" Target="../media/image6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svg"/><Relationship Id="rId3" Type="http://schemas.openxmlformats.org/officeDocument/2006/relationships/diagramLayout" Target="../diagrams/layout1.xml"/><Relationship Id="rId7" Type="http://schemas.openxmlformats.org/officeDocument/2006/relationships/image" Target="../media/image70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sv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6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9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C5D11D4-600F-9271-40A6-546B4ABA034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 descr="Text&#10;&#10;Description automatically generated">
            <a:extLst>
              <a:ext uri="{FF2B5EF4-FFF2-40B4-BE49-F238E27FC236}">
                <a16:creationId xmlns:a16="http://schemas.microsoft.com/office/drawing/2014/main" id="{63830B72-47AC-70A8-12E7-4428AB7654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0285" y="626547"/>
            <a:ext cx="5914283" cy="203714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712903E-F52C-1B98-6D00-0D373A0D191F}"/>
              </a:ext>
            </a:extLst>
          </p:cNvPr>
          <p:cNvSpPr txBox="1"/>
          <p:nvPr/>
        </p:nvSpPr>
        <p:spPr>
          <a:xfrm>
            <a:off x="4863545" y="3523519"/>
            <a:ext cx="6252690" cy="2865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800" dirty="0">
                <a:solidFill>
                  <a:srgbClr val="FED213"/>
                </a:solidFill>
                <a:latin typeface="Century Gothic" panose="020B0502020202020204" pitchFamily="34" charset="0"/>
              </a:rPr>
              <a:t>Building Resilience Through Peak Uncertainty </a:t>
            </a:r>
          </a:p>
          <a:p>
            <a:pPr algn="ctr">
              <a:lnSpc>
                <a:spcPts val="5600"/>
              </a:lnSpc>
            </a:pPr>
            <a:r>
              <a:rPr lang="en-US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Lessons from clean fleet transitions</a:t>
            </a:r>
            <a:endParaRPr lang="en-US" sz="2800" dirty="0">
              <a:solidFill>
                <a:srgbClr val="FED213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42824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185D41-0496-A8A9-2C23-7EFA343724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D2304718-8FE7-8F01-56CA-AA9C98C939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805" y="543546"/>
            <a:ext cx="7723505" cy="2852737"/>
          </a:xfrm>
        </p:spPr>
        <p:txBody>
          <a:bodyPr>
            <a:normAutofit/>
          </a:bodyPr>
          <a:lstStyle/>
          <a:p>
            <a:r>
              <a:rPr lang="en-US" dirty="0"/>
              <a:t>What can we learn?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370C59FC-3A8E-A163-AA9F-72222A2107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7293" y="3489531"/>
            <a:ext cx="7885430" cy="1500187"/>
          </a:xfrm>
        </p:spPr>
        <p:txBody>
          <a:bodyPr/>
          <a:lstStyle/>
          <a:p>
            <a:r>
              <a:rPr lang="en-US" dirty="0">
                <a:solidFill>
                  <a:srgbClr val="01281F"/>
                </a:solidFill>
              </a:rPr>
              <a:t>Lessons from a decade of clean fleet transitions</a:t>
            </a:r>
          </a:p>
        </p:txBody>
      </p:sp>
    </p:spTree>
    <p:extLst>
      <p:ext uri="{BB962C8B-B14F-4D97-AF65-F5344CB8AC3E}">
        <p14:creationId xmlns:p14="http://schemas.microsoft.com/office/powerpoint/2010/main" val="32418983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F4ACEA8A-AF6C-E160-5505-69C43F353AB4}"/>
              </a:ext>
            </a:extLst>
          </p:cNvPr>
          <p:cNvSpPr txBox="1">
            <a:spLocks/>
          </p:cNvSpPr>
          <p:nvPr/>
        </p:nvSpPr>
        <p:spPr>
          <a:xfrm>
            <a:off x="378391" y="563671"/>
            <a:ext cx="11250981" cy="70145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rgbClr val="007467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rgbClr val="758652"/>
                </a:solidFill>
              </a:rPr>
              <a:t>Lesson 1: Seek Signals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203F75-7E0E-4629-26AC-E72C8D8C6D3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85964" y="1591152"/>
            <a:ext cx="6505230" cy="264741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90E1AA3-D49B-0F66-EBA8-333CE018A7F0}"/>
              </a:ext>
            </a:extLst>
          </p:cNvPr>
          <p:cNvSpPr txBox="1"/>
          <p:nvPr/>
        </p:nvSpPr>
        <p:spPr>
          <a:xfrm>
            <a:off x="546847" y="4053898"/>
            <a:ext cx="70910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1200" dirty="0">
                <a:solidFill>
                  <a:srgbClr val="758652"/>
                </a:solidFill>
                <a:latin typeface="Century Gothic" panose="020B0502020202020204" pitchFamily="34" charset="0"/>
              </a:rPr>
              <a:t>Source: Alternative Fuel Data Center, July 2025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9D9B024-76F0-7210-3ECF-A97E01C779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473" y="4715436"/>
            <a:ext cx="5933128" cy="142779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1999578-8376-EFAC-D400-3858BB444A79}"/>
              </a:ext>
            </a:extLst>
          </p:cNvPr>
          <p:cNvSpPr txBox="1"/>
          <p:nvPr/>
        </p:nvSpPr>
        <p:spPr>
          <a:xfrm>
            <a:off x="546846" y="6109663"/>
            <a:ext cx="70910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1200" dirty="0">
                <a:solidFill>
                  <a:srgbClr val="758652"/>
                </a:solidFill>
                <a:latin typeface="Century Gothic" panose="020B0502020202020204" pitchFamily="34" charset="0"/>
              </a:rPr>
              <a:t>Source: State of Sustainable Fleets 2025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54FAB383-DE3E-3EA0-09D4-C6C588B62F92}"/>
              </a:ext>
            </a:extLst>
          </p:cNvPr>
          <p:cNvSpPr/>
          <p:nvPr/>
        </p:nvSpPr>
        <p:spPr>
          <a:xfrm>
            <a:off x="3693459" y="5377044"/>
            <a:ext cx="2644588" cy="36933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F1FC349A-909F-101A-5668-0298587ADAD6}"/>
              </a:ext>
            </a:extLst>
          </p:cNvPr>
          <p:cNvSpPr/>
          <p:nvPr/>
        </p:nvSpPr>
        <p:spPr>
          <a:xfrm>
            <a:off x="708211" y="5042073"/>
            <a:ext cx="2772694" cy="36933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6AC15B56-8356-7B77-A5AB-8D71356866DF}"/>
              </a:ext>
            </a:extLst>
          </p:cNvPr>
          <p:cNvSpPr/>
          <p:nvPr/>
        </p:nvSpPr>
        <p:spPr>
          <a:xfrm>
            <a:off x="708211" y="5738042"/>
            <a:ext cx="2772694" cy="36933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EF33E737-AE40-6E6A-2A09-7014307F60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1376529"/>
              </p:ext>
            </p:extLst>
          </p:nvPr>
        </p:nvGraphicFramePr>
        <p:xfrm>
          <a:off x="6621228" y="4715435"/>
          <a:ext cx="2074536" cy="1436782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691512">
                  <a:extLst>
                    <a:ext uri="{9D8B030D-6E8A-4147-A177-3AD203B41FA5}">
                      <a16:colId xmlns:a16="http://schemas.microsoft.com/office/drawing/2014/main" val="4237087587"/>
                    </a:ext>
                  </a:extLst>
                </a:gridCol>
                <a:gridCol w="691512">
                  <a:extLst>
                    <a:ext uri="{9D8B030D-6E8A-4147-A177-3AD203B41FA5}">
                      <a16:colId xmlns:a16="http://schemas.microsoft.com/office/drawing/2014/main" val="3382765358"/>
                    </a:ext>
                  </a:extLst>
                </a:gridCol>
                <a:gridCol w="691512">
                  <a:extLst>
                    <a:ext uri="{9D8B030D-6E8A-4147-A177-3AD203B41FA5}">
                      <a16:colId xmlns:a16="http://schemas.microsoft.com/office/drawing/2014/main" val="3212970799"/>
                    </a:ext>
                  </a:extLst>
                </a:gridCol>
              </a:tblGrid>
              <a:tr h="598188">
                <a:tc>
                  <a:txBody>
                    <a:bodyPr/>
                    <a:lstStyle/>
                    <a:p>
                      <a:endParaRPr lang="en-US" sz="120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latin typeface="Century Gothic" panose="020B0502020202020204" pitchFamily="34" charset="0"/>
                        </a:rPr>
                        <a:t>2024 avg./ DGE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latin typeface="Century Gothic" panose="020B0502020202020204" pitchFamily="34" charset="0"/>
                        </a:rPr>
                        <a:t>Apr 2025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415585"/>
                  </a:ext>
                </a:extLst>
              </a:tr>
              <a:tr h="381897">
                <a:tc>
                  <a:txBody>
                    <a:bodyPr/>
                    <a:lstStyle/>
                    <a:p>
                      <a:r>
                        <a:rPr lang="en-US" sz="1200" dirty="0">
                          <a:latin typeface="Century Gothic" panose="020B0502020202020204" pitchFamily="34" charset="0"/>
                        </a:rPr>
                        <a:t>CNG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latin typeface="Century Gothic" panose="020B0502020202020204" pitchFamily="34" charset="0"/>
                        </a:rPr>
                        <a:t>$3.37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latin typeface="Century Gothic" panose="020B0502020202020204" pitchFamily="34" charset="0"/>
                        </a:rPr>
                        <a:t>$3.45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7086686"/>
                  </a:ext>
                </a:extLst>
              </a:tr>
              <a:tr h="414805">
                <a:tc>
                  <a:txBody>
                    <a:bodyPr/>
                    <a:lstStyle/>
                    <a:p>
                      <a:r>
                        <a:rPr lang="en-US" sz="1200" dirty="0">
                          <a:latin typeface="Century Gothic" panose="020B0502020202020204" pitchFamily="34" charset="0"/>
                        </a:rPr>
                        <a:t>Diesel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latin typeface="Century Gothic" panose="020B0502020202020204" pitchFamily="34" charset="0"/>
                        </a:rPr>
                        <a:t>$3.42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latin typeface="Century Gothic" panose="020B0502020202020204" pitchFamily="34" charset="0"/>
                        </a:rPr>
                        <a:t>$3.65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6435178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01242A91-64AA-F4A4-1508-90995932F38E}"/>
              </a:ext>
            </a:extLst>
          </p:cNvPr>
          <p:cNvSpPr txBox="1"/>
          <p:nvPr/>
        </p:nvSpPr>
        <p:spPr>
          <a:xfrm>
            <a:off x="709211" y="1172105"/>
            <a:ext cx="799424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u="none" strike="noStrike" kern="1200" cap="none" spc="0" normalizeH="0" baseline="0" noProof="0" dirty="0">
                <a:ln>
                  <a:noFill/>
                </a:ln>
                <a:solidFill>
                  <a:srgbClr val="758652"/>
                </a:solidFill>
                <a:effectLst/>
                <a:uLnTx/>
                <a:uFillTx/>
                <a:latin typeface="Century Gothic" panose="020B0502020202020204" pitchFamily="34" charset="0"/>
              </a:rPr>
              <a:t>Very strong, consistent signals across multiple indicators for cost advantages of CNG.</a:t>
            </a:r>
          </a:p>
        </p:txBody>
      </p:sp>
    </p:spTree>
    <p:extLst>
      <p:ext uri="{BB962C8B-B14F-4D97-AF65-F5344CB8AC3E}">
        <p14:creationId xmlns:p14="http://schemas.microsoft.com/office/powerpoint/2010/main" val="12802316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EF9359-A86C-E65F-F68D-3957FE2B1A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62884546-7DCD-8ED9-DC96-9E3D5E799BC7}"/>
              </a:ext>
            </a:extLst>
          </p:cNvPr>
          <p:cNvSpPr txBox="1">
            <a:spLocks/>
          </p:cNvSpPr>
          <p:nvPr/>
        </p:nvSpPr>
        <p:spPr>
          <a:xfrm>
            <a:off x="378391" y="563671"/>
            <a:ext cx="11250981" cy="70145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rgbClr val="007467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rgbClr val="758652"/>
                </a:solidFill>
              </a:rPr>
              <a:t>Lesson 1: Seek Signals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264CFE9-BFE7-16CD-2CBA-AC7E7D10E31A}"/>
              </a:ext>
            </a:extLst>
          </p:cNvPr>
          <p:cNvSpPr txBox="1"/>
          <p:nvPr/>
        </p:nvSpPr>
        <p:spPr>
          <a:xfrm>
            <a:off x="709211" y="1172105"/>
            <a:ext cx="79942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u="none" strike="noStrike" kern="1200" cap="none" spc="0" normalizeH="0" baseline="0" noProof="0" dirty="0">
                <a:ln>
                  <a:noFill/>
                </a:ln>
                <a:solidFill>
                  <a:srgbClr val="758652"/>
                </a:solidFill>
                <a:effectLst/>
                <a:uLnTx/>
                <a:uFillTx/>
                <a:latin typeface="Century Gothic" panose="020B0502020202020204" pitchFamily="34" charset="0"/>
              </a:rPr>
              <a:t>Credible, technology neutral sources consolidating signals: NACFE (Mike Roeth) and State of Sustainable Fleets.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8C35FAE-878C-6C21-0DD6-4404A60328A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41178" y="2573493"/>
            <a:ext cx="4067740" cy="265132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F4559BC-A5D0-C500-6DB9-4A70D6F1C0F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41178" y="5381768"/>
            <a:ext cx="4067740" cy="104297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692D713-3FBB-693A-818E-00725487CF6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002" y="4228435"/>
            <a:ext cx="4171669" cy="214162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1B8A796-66FD-A98E-17F8-C31FCF54FBE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003" y="2820121"/>
            <a:ext cx="4181692" cy="140831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A57911F-D7BA-DD62-8063-D53878D44B5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4002" y="1785579"/>
            <a:ext cx="4171669" cy="899965"/>
          </a:xfrm>
          <a:prstGeom prst="rect">
            <a:avLst/>
          </a:prstGeom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33AEC79-C025-7733-FC9C-BEA0216625B4}"/>
              </a:ext>
            </a:extLst>
          </p:cNvPr>
          <p:cNvCxnSpPr/>
          <p:nvPr/>
        </p:nvCxnSpPr>
        <p:spPr>
          <a:xfrm>
            <a:off x="4458984" y="1563872"/>
            <a:ext cx="0" cy="5165701"/>
          </a:xfrm>
          <a:prstGeom prst="line">
            <a:avLst/>
          </a:prstGeom>
          <a:ln w="57150">
            <a:solidFill>
              <a:srgbClr val="7586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 descr="A black and yellow text with green letters&#10;&#10;AI-generated content may be incorrect.">
            <a:extLst>
              <a:ext uri="{FF2B5EF4-FFF2-40B4-BE49-F238E27FC236}">
                <a16:creationId xmlns:a16="http://schemas.microsoft.com/office/drawing/2014/main" id="{0598F422-E759-FA75-5327-343AFE231FE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9662" y="1557684"/>
            <a:ext cx="2850772" cy="962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5341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8988E3-967E-C291-5EAB-0FCF2C9CE2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UPS Rolling Laboratory">
            <a:extLst>
              <a:ext uri="{FF2B5EF4-FFF2-40B4-BE49-F238E27FC236}">
                <a16:creationId xmlns:a16="http://schemas.microsoft.com/office/drawing/2014/main" id="{5D0AC5EF-51E8-8284-1964-7926E993D0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544"/>
          <a:stretch>
            <a:fillRect/>
          </a:stretch>
        </p:blipFill>
        <p:spPr bwMode="auto">
          <a:xfrm>
            <a:off x="682317" y="1695325"/>
            <a:ext cx="6435330" cy="47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1E6F9CEA-6FEE-6019-51C0-DC85D938D69C}"/>
              </a:ext>
            </a:extLst>
          </p:cNvPr>
          <p:cNvSpPr txBox="1">
            <a:spLocks/>
          </p:cNvSpPr>
          <p:nvPr/>
        </p:nvSpPr>
        <p:spPr>
          <a:xfrm>
            <a:off x="378391" y="563671"/>
            <a:ext cx="11250981" cy="70145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rgbClr val="007467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rgbClr val="758652"/>
                </a:solidFill>
              </a:rPr>
              <a:t>Lesson 2: Build Learning Cultures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85DDB14-24E1-50F6-CBA7-94694A33D949}"/>
              </a:ext>
            </a:extLst>
          </p:cNvPr>
          <p:cNvSpPr txBox="1"/>
          <p:nvPr/>
        </p:nvSpPr>
        <p:spPr>
          <a:xfrm>
            <a:off x="709211" y="1172105"/>
            <a:ext cx="79942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1400" dirty="0">
                <a:solidFill>
                  <a:srgbClr val="758652"/>
                </a:solidFill>
                <a:latin typeface="Century Gothic" panose="020B0502020202020204" pitchFamily="34" charset="0"/>
              </a:rPr>
              <a:t>Go beyond designating individuals or a small pot of resources: build learning teams and practices for a rapidly changing world.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D532BA-17E0-8206-73F6-51A2704A2CF1}"/>
              </a:ext>
            </a:extLst>
          </p:cNvPr>
          <p:cNvSpPr txBox="1"/>
          <p:nvPr/>
        </p:nvSpPr>
        <p:spPr>
          <a:xfrm>
            <a:off x="556811" y="6447325"/>
            <a:ext cx="70910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1200" dirty="0">
                <a:solidFill>
                  <a:srgbClr val="758652"/>
                </a:solidFill>
                <a:latin typeface="Century Gothic" panose="020B0502020202020204" pitchFamily="34" charset="0"/>
              </a:rPr>
              <a:t>Source: 3BL Media, 2016, </a:t>
            </a:r>
            <a:r>
              <a:rPr lang="en-US" sz="1200" dirty="0">
                <a:solidFill>
                  <a:srgbClr val="758652"/>
                </a:solidFill>
                <a:latin typeface="Century Gothic" panose="020B0502020202020204" pitchFamily="34" charset="0"/>
                <a:hlinkClick r:id="rId3"/>
              </a:rPr>
              <a:t>https://www.3blmedia.com/news/ups-rolling-laboratory</a:t>
            </a:r>
            <a:r>
              <a:rPr lang="en-US" sz="1200" dirty="0">
                <a:solidFill>
                  <a:srgbClr val="758652"/>
                </a:solidFill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7" name="Star: 10 Points 6">
            <a:extLst>
              <a:ext uri="{FF2B5EF4-FFF2-40B4-BE49-F238E27FC236}">
                <a16:creationId xmlns:a16="http://schemas.microsoft.com/office/drawing/2014/main" id="{B7300F43-987B-E5E9-481E-8C9047160291}"/>
              </a:ext>
            </a:extLst>
          </p:cNvPr>
          <p:cNvSpPr/>
          <p:nvPr/>
        </p:nvSpPr>
        <p:spPr>
          <a:xfrm>
            <a:off x="6568493" y="1935934"/>
            <a:ext cx="3372950" cy="3226741"/>
          </a:xfrm>
          <a:prstGeom prst="star10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en-US" i="1" dirty="0">
                <a:latin typeface="Century Gothic" panose="020B0502020202020204" pitchFamily="34" charset="0"/>
              </a:rPr>
              <a:t>“CNG was not an overnight success story…but now those trucks are just as reliable as traditional trucks.” –UPS, 2020 State of Sustainable Fleets</a:t>
            </a:r>
          </a:p>
        </p:txBody>
      </p:sp>
    </p:spTree>
    <p:extLst>
      <p:ext uri="{BB962C8B-B14F-4D97-AF65-F5344CB8AC3E}">
        <p14:creationId xmlns:p14="http://schemas.microsoft.com/office/powerpoint/2010/main" val="37193254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8CD3D1-2B3A-7111-2722-6A6DD2E32D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02290F67-52B8-4B48-03BB-7DEB1FEA942B}"/>
              </a:ext>
            </a:extLst>
          </p:cNvPr>
          <p:cNvSpPr txBox="1">
            <a:spLocks/>
          </p:cNvSpPr>
          <p:nvPr/>
        </p:nvSpPr>
        <p:spPr>
          <a:xfrm>
            <a:off x="378391" y="563671"/>
            <a:ext cx="11250981" cy="70145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rgbClr val="007467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rgbClr val="758652"/>
                </a:solidFill>
              </a:rPr>
              <a:t>Lesson 2: Build Learning Cultures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3EB1444-C0D4-0C42-6431-D820709F554C}"/>
              </a:ext>
            </a:extLst>
          </p:cNvPr>
          <p:cNvSpPr txBox="1"/>
          <p:nvPr/>
        </p:nvSpPr>
        <p:spPr>
          <a:xfrm>
            <a:off x="709211" y="1172105"/>
            <a:ext cx="79942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400" dirty="0">
                <a:solidFill>
                  <a:srgbClr val="758652"/>
                </a:solidFill>
                <a:latin typeface="Century Gothic" panose="020B0502020202020204" pitchFamily="34" charset="0"/>
              </a:rPr>
              <a:t>The pace of change and uncertainty is too rapid for a “one-and-done” review or even once annually. Teams track, evaluate, pilot, adopt, measure progress continuously.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45F96AA-4117-59A8-04FE-A88A0263F5D4}"/>
              </a:ext>
            </a:extLst>
          </p:cNvPr>
          <p:cNvSpPr txBox="1"/>
          <p:nvPr/>
        </p:nvSpPr>
        <p:spPr>
          <a:xfrm>
            <a:off x="1021977" y="6447325"/>
            <a:ext cx="70910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1200" dirty="0">
                <a:solidFill>
                  <a:srgbClr val="758652"/>
                </a:solidFill>
                <a:latin typeface="Century Gothic" panose="020B0502020202020204" pitchFamily="34" charset="0"/>
              </a:rPr>
              <a:t>Source: State of Sustainable Fleets Market Brief and S&amp;P Global Mobility, 2024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BECBBF9-2DC1-7332-6D87-277C239005E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99001" y="2525964"/>
            <a:ext cx="3780576" cy="395070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0EE5B38-5395-D472-347B-95AD59EA26D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11148" y="2525964"/>
            <a:ext cx="2205317" cy="395070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08F2FE5-0380-A7C8-3121-BFDEC09812D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12197" y="4235707"/>
            <a:ext cx="898085" cy="26457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FDC3884-C637-9E68-E75B-546007A1F80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12197" y="4921914"/>
            <a:ext cx="1030943" cy="26457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F05F052-5AEC-1BA3-7DA7-6FA331F57B5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12197" y="5552332"/>
            <a:ext cx="1193921" cy="26457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5B05152-41A0-E4FA-CEAC-4EB82279E42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12197" y="6231339"/>
            <a:ext cx="1388603" cy="24533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7A26F15-71B2-9E8B-CBFA-4BFEBBE723B9}"/>
              </a:ext>
            </a:extLst>
          </p:cNvPr>
          <p:cNvSpPr txBox="1"/>
          <p:nvPr/>
        </p:nvSpPr>
        <p:spPr>
          <a:xfrm>
            <a:off x="7412197" y="3774047"/>
            <a:ext cx="8980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1200" b="1" dirty="0">
                <a:solidFill>
                  <a:srgbClr val="758652"/>
                </a:solidFill>
                <a:latin typeface="Century Gothic" panose="020B0502020202020204" pitchFamily="34" charset="0"/>
              </a:rPr>
              <a:t>LEGEND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9184198B-F372-575B-8F60-FD7F193EA90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209"/>
          <a:stretch>
            <a:fillRect/>
          </a:stretch>
        </p:blipFill>
        <p:spPr>
          <a:xfrm>
            <a:off x="895663" y="1695325"/>
            <a:ext cx="6420802" cy="847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737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FCEC21-06B1-4829-7D0D-D2B8B2C3B8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340B045-3ED9-D86B-D4F4-89F84717F3A4}"/>
              </a:ext>
            </a:extLst>
          </p:cNvPr>
          <p:cNvSpPr txBox="1">
            <a:spLocks/>
          </p:cNvSpPr>
          <p:nvPr/>
        </p:nvSpPr>
        <p:spPr>
          <a:xfrm>
            <a:off x="378391" y="563671"/>
            <a:ext cx="11250981" cy="70145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rgbClr val="007467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 sz="3500" dirty="0">
                <a:solidFill>
                  <a:srgbClr val="758652"/>
                </a:solidFill>
              </a:rPr>
              <a:t>Lesson 3: Join Communities of Practice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CCB4776-C389-00BD-E33B-8E1A20368514}"/>
              </a:ext>
            </a:extLst>
          </p:cNvPr>
          <p:cNvSpPr txBox="1"/>
          <p:nvPr/>
        </p:nvSpPr>
        <p:spPr>
          <a:xfrm>
            <a:off x="709211" y="1172105"/>
            <a:ext cx="81395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>
                <a:solidFill>
                  <a:srgbClr val="758652"/>
                </a:solidFill>
                <a:latin typeface="Century Gothic" panose="020B0502020202020204" pitchFamily="34" charset="0"/>
              </a:rPr>
              <a:t>Communities</a:t>
            </a:r>
            <a:r>
              <a:rPr kumimoji="0" lang="en-US" sz="1400" b="0" u="none" strike="noStrike" kern="1200" cap="none" spc="0" normalizeH="0" baseline="0" noProof="0" dirty="0">
                <a:ln>
                  <a:noFill/>
                </a:ln>
                <a:solidFill>
                  <a:srgbClr val="758652"/>
                </a:solidFill>
                <a:effectLst/>
                <a:uLnTx/>
                <a:uFillTx/>
                <a:latin typeface="Century Gothic" panose="020B0502020202020204" pitchFamily="34" charset="0"/>
              </a:rPr>
              <a:t> of practice are common with fleets. Savings from education and learning how others capture benefits and avoid costly mistakes far outweigh 2-3 memberships / year.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21FAB48-CFE2-61E5-B98E-196FEE83A4C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29124" y="1943393"/>
            <a:ext cx="4152901" cy="285982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2BEF248-BA17-EF3C-4551-9C29D9AC426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49895" y="4851834"/>
            <a:ext cx="4512880" cy="195754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5C827AE-1840-51D8-7FAD-063AEAED08C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211" y="1943393"/>
            <a:ext cx="3557989" cy="57896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10775BF-F017-F790-2165-C3C20E5CD23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211" y="2500935"/>
            <a:ext cx="3557988" cy="2232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93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180E5F-FDB9-3DC6-C2D7-09B340F23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group of people in safety vests&#10;&#10;AI-generated content may be incorrect.">
            <a:extLst>
              <a:ext uri="{FF2B5EF4-FFF2-40B4-BE49-F238E27FC236}">
                <a16:creationId xmlns:a16="http://schemas.microsoft.com/office/drawing/2014/main" id="{D92C779D-B0F1-FE9F-3E47-AB0FB293EF5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09212" y="4286250"/>
            <a:ext cx="3224614" cy="1776382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2E4AE5C8-7EE2-3734-6CEF-B836450B4455}"/>
              </a:ext>
            </a:extLst>
          </p:cNvPr>
          <p:cNvSpPr txBox="1">
            <a:spLocks/>
          </p:cNvSpPr>
          <p:nvPr/>
        </p:nvSpPr>
        <p:spPr>
          <a:xfrm>
            <a:off x="378391" y="563671"/>
            <a:ext cx="11250981" cy="70145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rgbClr val="007467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 sz="3500" dirty="0">
                <a:solidFill>
                  <a:srgbClr val="758652"/>
                </a:solidFill>
              </a:rPr>
              <a:t>Lesson 3: Join Communities of Practice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0181C0B-70F7-1FC3-686E-74C1A64C4CA2}"/>
              </a:ext>
            </a:extLst>
          </p:cNvPr>
          <p:cNvSpPr txBox="1"/>
          <p:nvPr/>
        </p:nvSpPr>
        <p:spPr>
          <a:xfrm>
            <a:off x="709211" y="1172105"/>
            <a:ext cx="79942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u="none" strike="noStrike" kern="1200" cap="none" spc="0" normalizeH="0" baseline="0" noProof="0" dirty="0">
                <a:ln>
                  <a:noFill/>
                </a:ln>
                <a:solidFill>
                  <a:srgbClr val="758652"/>
                </a:solidFill>
                <a:effectLst/>
                <a:uLnTx/>
                <a:uFillTx/>
                <a:latin typeface="Century Gothic" panose="020B0502020202020204" pitchFamily="34" charset="0"/>
              </a:rPr>
              <a:t>Communities of practice have several features that distinguish them from traditional industry associations, conferences, and sales-focused events.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3054F8-B3DD-3473-809E-24DA37FE7C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33850" y="1825662"/>
            <a:ext cx="4686300" cy="4736470"/>
          </a:xfrm>
        </p:spPr>
        <p:txBody>
          <a:bodyPr>
            <a:normAutofit/>
          </a:bodyPr>
          <a:lstStyle/>
          <a:p>
            <a:pPr marL="0" indent="0" algn="ctr">
              <a:spcAft>
                <a:spcPts val="1000"/>
              </a:spcAft>
              <a:buNone/>
            </a:pPr>
            <a:r>
              <a:rPr lang="en-US" sz="2400" b="1" dirty="0">
                <a:solidFill>
                  <a:srgbClr val="758652"/>
                </a:solidFill>
              </a:rPr>
              <a:t>What it is</a:t>
            </a:r>
          </a:p>
          <a:p>
            <a:pPr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en-US" sz="2400" dirty="0"/>
              <a:t>Education is the goal</a:t>
            </a:r>
          </a:p>
          <a:p>
            <a:pPr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en-US" sz="2400" dirty="0"/>
              <a:t>Content is curated</a:t>
            </a:r>
          </a:p>
          <a:p>
            <a:pPr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en-US" sz="2400" dirty="0"/>
              <a:t>Learning is facilitated</a:t>
            </a:r>
          </a:p>
          <a:p>
            <a:pPr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en-US" sz="2400" dirty="0"/>
              <a:t>Discussions cover good, bad, ugly</a:t>
            </a:r>
          </a:p>
          <a:p>
            <a:pPr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en-US" sz="2400" dirty="0"/>
              <a:t>Members meet regularly</a:t>
            </a:r>
          </a:p>
          <a:p>
            <a:pPr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en-US" sz="2400" dirty="0"/>
              <a:t>Members compare notes</a:t>
            </a:r>
          </a:p>
        </p:txBody>
      </p:sp>
      <p:pic>
        <p:nvPicPr>
          <p:cNvPr id="13" name="Picture 12" descr="A group of people standing around a truck&#10;&#10;AI-generated content may be incorrect.">
            <a:extLst>
              <a:ext uri="{FF2B5EF4-FFF2-40B4-BE49-F238E27FC236}">
                <a16:creationId xmlns:a16="http://schemas.microsoft.com/office/drawing/2014/main" id="{3664C611-F924-AF38-94F3-A1CE92A1E54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09211" y="2321237"/>
            <a:ext cx="3224614" cy="1965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283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332222-1BD4-088F-3A03-DDD84835F5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768D4D75-D733-029F-987B-407318260A4C}"/>
              </a:ext>
            </a:extLst>
          </p:cNvPr>
          <p:cNvSpPr txBox="1">
            <a:spLocks/>
          </p:cNvSpPr>
          <p:nvPr/>
        </p:nvSpPr>
        <p:spPr>
          <a:xfrm>
            <a:off x="378391" y="563671"/>
            <a:ext cx="11250981" cy="70145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rgbClr val="007467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rgbClr val="758652"/>
                </a:solidFill>
              </a:rPr>
              <a:t>Lesson 4: Diversify Your Bets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E473C6F-76BF-5963-734A-2CE99C9A1CFB}"/>
              </a:ext>
            </a:extLst>
          </p:cNvPr>
          <p:cNvSpPr txBox="1"/>
          <p:nvPr/>
        </p:nvSpPr>
        <p:spPr>
          <a:xfrm>
            <a:off x="709211" y="1172105"/>
            <a:ext cx="79942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u="none" strike="noStrike" kern="1200" cap="none" spc="0" normalizeH="0" baseline="0" noProof="0" dirty="0">
                <a:ln>
                  <a:noFill/>
                </a:ln>
                <a:solidFill>
                  <a:srgbClr val="758652"/>
                </a:solidFill>
                <a:effectLst/>
                <a:uLnTx/>
                <a:uFillTx/>
                <a:latin typeface="Century Gothic" panose="020B0502020202020204" pitchFamily="34" charset="0"/>
              </a:rPr>
              <a:t>The performance, cost, and markets for efficiency, hybrids, propane, CNG, renewable diesel, electric vehicles are robust. Most are mature, proven technologies.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5E6ABA8-E844-007A-FC4F-424BBFDE3E07}"/>
              </a:ext>
            </a:extLst>
          </p:cNvPr>
          <p:cNvSpPr txBox="1"/>
          <p:nvPr/>
        </p:nvSpPr>
        <p:spPr>
          <a:xfrm>
            <a:off x="556811" y="6447325"/>
            <a:ext cx="70910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1200" dirty="0">
                <a:solidFill>
                  <a:srgbClr val="758652"/>
                </a:solidFill>
                <a:latin typeface="Century Gothic" panose="020B0502020202020204" pitchFamily="34" charset="0"/>
              </a:rPr>
              <a:t>Source: State of Sustainable Fleets 2025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37B9F4D-0AF1-A9DE-493D-C65D3BAFF01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837098" y="5035222"/>
            <a:ext cx="5773168" cy="163675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635DF07-DDF5-4FB2-9449-A56805A06F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39707" y="1763359"/>
            <a:ext cx="5854078" cy="162808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BC31A2B-56CF-416C-2C8C-0B8E2A8F350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>
            <a:fillRect/>
          </a:stretch>
        </p:blipFill>
        <p:spPr>
          <a:xfrm>
            <a:off x="1995122" y="3414201"/>
            <a:ext cx="5796965" cy="1568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1759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ACF1EE-365D-22C9-64C2-F8F99BF470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02A01BBB-FF69-F245-9425-3F728C79BCE7}"/>
              </a:ext>
            </a:extLst>
          </p:cNvPr>
          <p:cNvSpPr txBox="1">
            <a:spLocks/>
          </p:cNvSpPr>
          <p:nvPr/>
        </p:nvSpPr>
        <p:spPr>
          <a:xfrm>
            <a:off x="378391" y="563671"/>
            <a:ext cx="11250981" cy="70145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rgbClr val="007467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rgbClr val="758652"/>
                </a:solidFill>
              </a:rPr>
              <a:t>Lesson 4: Diversify Your Bets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6BCEADC-6639-854A-07AB-14B95DF61810}"/>
              </a:ext>
            </a:extLst>
          </p:cNvPr>
          <p:cNvSpPr txBox="1"/>
          <p:nvPr/>
        </p:nvSpPr>
        <p:spPr>
          <a:xfrm>
            <a:off x="709211" y="1172105"/>
            <a:ext cx="79942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u="none" strike="noStrike" kern="1200" cap="none" spc="0" normalizeH="0" baseline="0" noProof="0" dirty="0">
                <a:ln>
                  <a:noFill/>
                </a:ln>
                <a:solidFill>
                  <a:srgbClr val="758652"/>
                </a:solidFill>
                <a:effectLst/>
                <a:uLnTx/>
                <a:uFillTx/>
                <a:latin typeface="Century Gothic" panose="020B0502020202020204" pitchFamily="34" charset="0"/>
              </a:rPr>
              <a:t>Gains accrue from fleets that diversity their bets: Learning curves become shorter and less costly, benefits </a:t>
            </a:r>
            <a:r>
              <a:rPr lang="en-US" sz="1400" dirty="0">
                <a:solidFill>
                  <a:srgbClr val="758652"/>
                </a:solidFill>
                <a:latin typeface="Century Gothic" panose="020B0502020202020204" pitchFamily="34" charset="0"/>
              </a:rPr>
              <a:t>and </a:t>
            </a:r>
            <a:r>
              <a:rPr kumimoji="0" lang="en-US" sz="1400" b="0" u="none" strike="noStrike" kern="1200" cap="none" spc="0" normalizeH="0" baseline="0" noProof="0" dirty="0">
                <a:ln>
                  <a:noFill/>
                </a:ln>
                <a:solidFill>
                  <a:srgbClr val="758652"/>
                </a:solidFill>
                <a:effectLst/>
                <a:uLnTx/>
                <a:uFillTx/>
                <a:latin typeface="Century Gothic" panose="020B0502020202020204" pitchFamily="34" charset="0"/>
              </a:rPr>
              <a:t>resilience against shocks grow, and more. Stack your benefits!</a:t>
            </a:r>
          </a:p>
        </p:txBody>
      </p:sp>
      <p:sp>
        <p:nvSpPr>
          <p:cNvPr id="6" name="Arrow: Chevron 5">
            <a:extLst>
              <a:ext uri="{FF2B5EF4-FFF2-40B4-BE49-F238E27FC236}">
                <a16:creationId xmlns:a16="http://schemas.microsoft.com/office/drawing/2014/main" id="{C55CDB9A-0EBE-BFBB-C68D-01E9CEB8311B}"/>
              </a:ext>
            </a:extLst>
          </p:cNvPr>
          <p:cNvSpPr/>
          <p:nvPr/>
        </p:nvSpPr>
        <p:spPr>
          <a:xfrm>
            <a:off x="1761168" y="2228850"/>
            <a:ext cx="733425" cy="3990975"/>
          </a:xfrm>
          <a:prstGeom prst="chevron">
            <a:avLst/>
          </a:prstGeom>
          <a:solidFill>
            <a:srgbClr val="75865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Arrow: Chevron 8">
            <a:extLst>
              <a:ext uri="{FF2B5EF4-FFF2-40B4-BE49-F238E27FC236}">
                <a16:creationId xmlns:a16="http://schemas.microsoft.com/office/drawing/2014/main" id="{986AF9AF-F0D4-E1AC-48B7-D041F2615FAC}"/>
              </a:ext>
            </a:extLst>
          </p:cNvPr>
          <p:cNvSpPr/>
          <p:nvPr/>
        </p:nvSpPr>
        <p:spPr>
          <a:xfrm>
            <a:off x="4719054" y="2224086"/>
            <a:ext cx="733425" cy="3990975"/>
          </a:xfrm>
          <a:prstGeom prst="chevron">
            <a:avLst/>
          </a:prstGeom>
          <a:solidFill>
            <a:srgbClr val="75865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Arrow: Chevron 9">
            <a:extLst>
              <a:ext uri="{FF2B5EF4-FFF2-40B4-BE49-F238E27FC236}">
                <a16:creationId xmlns:a16="http://schemas.microsoft.com/office/drawing/2014/main" id="{3FB47F82-BD3D-38A1-921B-F2E8010B5469}"/>
              </a:ext>
            </a:extLst>
          </p:cNvPr>
          <p:cNvSpPr/>
          <p:nvPr/>
        </p:nvSpPr>
        <p:spPr>
          <a:xfrm>
            <a:off x="2251139" y="2224087"/>
            <a:ext cx="733425" cy="3990975"/>
          </a:xfrm>
          <a:prstGeom prst="chevron">
            <a:avLst/>
          </a:prstGeom>
          <a:solidFill>
            <a:srgbClr val="75865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3163552-6E5A-2AF4-AFE3-824C0B36B4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6803" y="3944012"/>
            <a:ext cx="1651559" cy="388572"/>
          </a:xfrm>
        </p:spPr>
        <p:txBody>
          <a:bodyPr>
            <a:noAutofit/>
          </a:bodyPr>
          <a:lstStyle/>
          <a:p>
            <a:pPr marL="0" indent="0" algn="ctr">
              <a:spcAft>
                <a:spcPts val="1000"/>
              </a:spcAft>
              <a:buNone/>
            </a:pPr>
            <a:r>
              <a:rPr lang="en-US" sz="2400" dirty="0">
                <a:solidFill>
                  <a:srgbClr val="FED213"/>
                </a:solidFill>
              </a:rPr>
              <a:t>Efficiency / Hybrids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5F08ACC-0BA2-E8C9-D845-BB0096B9CF5C}"/>
              </a:ext>
            </a:extLst>
          </p:cNvPr>
          <p:cNvSpPr txBox="1">
            <a:spLocks/>
          </p:cNvSpPr>
          <p:nvPr/>
        </p:nvSpPr>
        <p:spPr>
          <a:xfrm>
            <a:off x="3033641" y="3944011"/>
            <a:ext cx="2000103" cy="9232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1281F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 kern="1200">
                <a:solidFill>
                  <a:srgbClr val="75865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1281F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1281F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1281F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400" dirty="0">
                <a:solidFill>
                  <a:srgbClr val="FED213"/>
                </a:solidFill>
              </a:rPr>
              <a:t>Renewable </a:t>
            </a:r>
          </a:p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400" dirty="0">
                <a:solidFill>
                  <a:srgbClr val="FED213"/>
                </a:solidFill>
              </a:rPr>
              <a:t>Fuels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E423F345-E4E0-7302-7AA5-DE6E1317A885}"/>
              </a:ext>
            </a:extLst>
          </p:cNvPr>
          <p:cNvSpPr txBox="1">
            <a:spLocks/>
          </p:cNvSpPr>
          <p:nvPr/>
        </p:nvSpPr>
        <p:spPr>
          <a:xfrm>
            <a:off x="6374343" y="2224086"/>
            <a:ext cx="2000103" cy="9232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1281F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 kern="1200">
                <a:solidFill>
                  <a:srgbClr val="75865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1281F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1281F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1281F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400" dirty="0">
                <a:solidFill>
                  <a:srgbClr val="FED213"/>
                </a:solidFill>
              </a:rPr>
              <a:t>AFVs / Diverse Drivetrains</a:t>
            </a:r>
          </a:p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</a:pPr>
            <a:endParaRPr lang="en-US" sz="2400" dirty="0">
              <a:solidFill>
                <a:srgbClr val="FED213"/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en-US" sz="1800" dirty="0">
                <a:solidFill>
                  <a:srgbClr val="FED213"/>
                </a:solidFill>
              </a:rPr>
              <a:t>Choose best fit mix:</a:t>
            </a:r>
          </a:p>
          <a:p>
            <a:pPr algn="ctr"/>
            <a:r>
              <a:rPr lang="en-US" sz="1800" dirty="0">
                <a:solidFill>
                  <a:srgbClr val="FED213"/>
                </a:solidFill>
              </a:rPr>
              <a:t>Propane</a:t>
            </a:r>
          </a:p>
          <a:p>
            <a:pPr algn="ctr"/>
            <a:r>
              <a:rPr lang="en-US" sz="1800" dirty="0">
                <a:solidFill>
                  <a:srgbClr val="FED213"/>
                </a:solidFill>
              </a:rPr>
              <a:t>Natural Gas</a:t>
            </a:r>
          </a:p>
          <a:p>
            <a:pPr algn="ctr"/>
            <a:r>
              <a:rPr lang="en-US" sz="1800" dirty="0">
                <a:solidFill>
                  <a:srgbClr val="FED213"/>
                </a:solidFill>
              </a:rPr>
              <a:t>Electric</a:t>
            </a:r>
          </a:p>
        </p:txBody>
      </p:sp>
      <p:sp>
        <p:nvSpPr>
          <p:cNvPr id="14" name="Arrow: Chevron 13">
            <a:extLst>
              <a:ext uri="{FF2B5EF4-FFF2-40B4-BE49-F238E27FC236}">
                <a16:creationId xmlns:a16="http://schemas.microsoft.com/office/drawing/2014/main" id="{1AD97639-0851-84B6-A7AC-D5BB49982D2B}"/>
              </a:ext>
            </a:extLst>
          </p:cNvPr>
          <p:cNvSpPr/>
          <p:nvPr/>
        </p:nvSpPr>
        <p:spPr>
          <a:xfrm>
            <a:off x="5194811" y="2224086"/>
            <a:ext cx="733425" cy="3990975"/>
          </a:xfrm>
          <a:prstGeom prst="chevron">
            <a:avLst/>
          </a:prstGeom>
          <a:solidFill>
            <a:srgbClr val="75865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Arrow: Chevron 14">
            <a:extLst>
              <a:ext uri="{FF2B5EF4-FFF2-40B4-BE49-F238E27FC236}">
                <a16:creationId xmlns:a16="http://schemas.microsoft.com/office/drawing/2014/main" id="{3F30261E-D1C4-A48D-68C0-F369C075B9B7}"/>
              </a:ext>
            </a:extLst>
          </p:cNvPr>
          <p:cNvSpPr/>
          <p:nvPr/>
        </p:nvSpPr>
        <p:spPr>
          <a:xfrm>
            <a:off x="5663597" y="2224086"/>
            <a:ext cx="733425" cy="3990975"/>
          </a:xfrm>
          <a:prstGeom prst="chevron">
            <a:avLst/>
          </a:prstGeom>
          <a:solidFill>
            <a:srgbClr val="75865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8049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D49FF9-A24E-AA3D-782E-57573653C2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3FD85028-2635-DCC2-9F4F-BFA43BA24398}"/>
              </a:ext>
            </a:extLst>
          </p:cNvPr>
          <p:cNvSpPr txBox="1">
            <a:spLocks/>
          </p:cNvSpPr>
          <p:nvPr/>
        </p:nvSpPr>
        <p:spPr>
          <a:xfrm>
            <a:off x="378391" y="563671"/>
            <a:ext cx="11250981" cy="70145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rgbClr val="007467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rgbClr val="758652"/>
                </a:solidFill>
              </a:rPr>
              <a:t>Lesson 5: Act for Tomorrow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B690370-ADFA-FFFD-234A-804B0DC81BB2}"/>
              </a:ext>
            </a:extLst>
          </p:cNvPr>
          <p:cNvSpPr txBox="1"/>
          <p:nvPr/>
        </p:nvSpPr>
        <p:spPr>
          <a:xfrm>
            <a:off x="709211" y="1172105"/>
            <a:ext cx="79942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u="none" strike="noStrike" kern="1200" cap="none" spc="0" normalizeH="0" baseline="0" noProof="0" dirty="0">
                <a:ln>
                  <a:noFill/>
                </a:ln>
                <a:solidFill>
                  <a:srgbClr val="758652"/>
                </a:solidFill>
                <a:effectLst/>
                <a:uLnTx/>
                <a:uFillTx/>
                <a:latin typeface="Century Gothic" panose="020B0502020202020204" pitchFamily="34" charset="0"/>
              </a:rPr>
              <a:t>Once established and before being fully optimized, fleet technologies are mostly positioned to improve. That means planning for tomorrow’s technology, not today’s.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CE2AA59-D0E0-F0EB-73C9-6346E80B5D6D}"/>
              </a:ext>
            </a:extLst>
          </p:cNvPr>
          <p:cNvSpPr txBox="1"/>
          <p:nvPr/>
        </p:nvSpPr>
        <p:spPr>
          <a:xfrm>
            <a:off x="709212" y="5526629"/>
            <a:ext cx="3804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1200" dirty="0">
                <a:solidFill>
                  <a:srgbClr val="758652"/>
                </a:solidFill>
                <a:latin typeface="Century Gothic" panose="020B0502020202020204" pitchFamily="34" charset="0"/>
              </a:rPr>
              <a:t>Source: Automotive Fleet, Oct. 2015 </a:t>
            </a:r>
            <a:r>
              <a:rPr lang="en-US" sz="1200" dirty="0">
                <a:solidFill>
                  <a:srgbClr val="758652"/>
                </a:solidFill>
                <a:latin typeface="Century Gothic" panose="020B0502020202020204" pitchFamily="34" charset="0"/>
                <a:hlinkClick r:id="rId2"/>
              </a:rPr>
              <a:t>https://www.automotive-fleet.com/155710/a-case-study-in-cng-what-not-to-do</a:t>
            </a:r>
            <a:r>
              <a:rPr lang="en-US" sz="1200" dirty="0">
                <a:solidFill>
                  <a:srgbClr val="758652"/>
                </a:solidFill>
                <a:latin typeface="Century Gothic" panose="020B0502020202020204" pitchFamily="34" charset="0"/>
              </a:rPr>
              <a:t>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2C458BC-4ECE-8773-E624-4AA7CDD5436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2546" y="3134626"/>
            <a:ext cx="3804312" cy="135239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A4AA586-3C34-371F-60E2-E08B952D2D8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2546" y="2303760"/>
            <a:ext cx="3804312" cy="448991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8E8AC1C-E512-2B3E-40AB-5871F96C86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977" y="1889322"/>
            <a:ext cx="4036541" cy="388572"/>
          </a:xfrm>
        </p:spPr>
        <p:txBody>
          <a:bodyPr>
            <a:normAutofit lnSpcReduction="10000"/>
          </a:bodyPr>
          <a:lstStyle/>
          <a:p>
            <a:pPr marL="0" indent="0" algn="ctr">
              <a:spcAft>
                <a:spcPts val="1000"/>
              </a:spcAft>
              <a:buNone/>
            </a:pPr>
            <a:r>
              <a:rPr lang="en-US" sz="2400" b="1" dirty="0">
                <a:solidFill>
                  <a:srgbClr val="758652"/>
                </a:solidFill>
              </a:rPr>
              <a:t>2014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6117F8C-06D3-64DE-EAD8-5540A07E3B69}"/>
              </a:ext>
            </a:extLst>
          </p:cNvPr>
          <p:cNvSpPr txBox="1">
            <a:spLocks/>
          </p:cNvSpPr>
          <p:nvPr/>
        </p:nvSpPr>
        <p:spPr>
          <a:xfrm>
            <a:off x="4706335" y="1889322"/>
            <a:ext cx="4036541" cy="38857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1281F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 kern="1200">
                <a:solidFill>
                  <a:srgbClr val="75865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1281F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1281F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1281F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en-US" sz="2400" b="1" dirty="0">
                <a:solidFill>
                  <a:srgbClr val="758652"/>
                </a:solidFill>
              </a:rPr>
              <a:t>2024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5E270E9-231E-FCDD-ACCE-4BCB6126949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7076" y="2277894"/>
            <a:ext cx="3578391" cy="286016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60837ED-3677-CEB3-6F12-E3035F8C85F9}"/>
              </a:ext>
            </a:extLst>
          </p:cNvPr>
          <p:cNvSpPr txBox="1"/>
          <p:nvPr/>
        </p:nvSpPr>
        <p:spPr>
          <a:xfrm>
            <a:off x="5117076" y="5526629"/>
            <a:ext cx="3804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1200" dirty="0">
                <a:solidFill>
                  <a:srgbClr val="758652"/>
                </a:solidFill>
                <a:latin typeface="Century Gothic" panose="020B0502020202020204" pitchFamily="34" charset="0"/>
              </a:rPr>
              <a:t>Source: </a:t>
            </a:r>
            <a:r>
              <a:rPr lang="en-US" sz="1200" dirty="0" err="1">
                <a:solidFill>
                  <a:srgbClr val="758652"/>
                </a:solidFill>
                <a:latin typeface="Century Gothic" panose="020B0502020202020204" pitchFamily="34" charset="0"/>
              </a:rPr>
              <a:t>FreightWaves</a:t>
            </a:r>
            <a:r>
              <a:rPr lang="en-US" sz="1200" dirty="0">
                <a:solidFill>
                  <a:srgbClr val="758652"/>
                </a:solidFill>
                <a:latin typeface="Century Gothic" panose="020B0502020202020204" pitchFamily="34" charset="0"/>
              </a:rPr>
              <a:t>, Sep. 2023 </a:t>
            </a:r>
            <a:r>
              <a:rPr lang="en-US" sz="1200" dirty="0">
                <a:solidFill>
                  <a:srgbClr val="758652"/>
                </a:solidFill>
                <a:latin typeface="Century Gothic" panose="020B0502020202020204" pitchFamily="34" charset="0"/>
                <a:hlinkClick r:id="rId6"/>
              </a:rPr>
              <a:t>https://finance.yahoo.com/news/cummins-x15n-natural-gas-engine-180000022.html</a:t>
            </a:r>
            <a:r>
              <a:rPr lang="en-US" sz="1200" dirty="0">
                <a:solidFill>
                  <a:srgbClr val="758652"/>
                </a:solidFill>
                <a:latin typeface="Century Gothic" panose="020B0502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384091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029741-D10E-6A0A-5EFF-8626DE098E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77240" y="1487955"/>
            <a:ext cx="6849140" cy="4351338"/>
          </a:xfrm>
        </p:spPr>
        <p:txBody>
          <a:bodyPr>
            <a:normAutofit/>
          </a:bodyPr>
          <a:lstStyle/>
          <a:p>
            <a:r>
              <a:rPr lang="en-US" sz="2400" dirty="0"/>
              <a:t>Where are we today?</a:t>
            </a:r>
          </a:p>
          <a:p>
            <a:r>
              <a:rPr lang="en-US" sz="2400" dirty="0"/>
              <a:t>What can we learn from a decade of clean fleet transitions?</a:t>
            </a:r>
          </a:p>
          <a:p>
            <a:pPr lvl="1"/>
            <a:r>
              <a:rPr lang="en-US" b="0" dirty="0"/>
              <a:t>Seek Signals</a:t>
            </a:r>
          </a:p>
          <a:p>
            <a:pPr lvl="1"/>
            <a:r>
              <a:rPr lang="en-US" b="0" dirty="0"/>
              <a:t>Build Learning Cultures</a:t>
            </a:r>
          </a:p>
          <a:p>
            <a:pPr lvl="1"/>
            <a:r>
              <a:rPr lang="en-US" b="0" dirty="0"/>
              <a:t>Join Communities of Practice</a:t>
            </a:r>
          </a:p>
          <a:p>
            <a:pPr lvl="1"/>
            <a:r>
              <a:rPr lang="en-US" b="0" dirty="0"/>
              <a:t>Diversity Your Bets</a:t>
            </a:r>
          </a:p>
          <a:p>
            <a:pPr lvl="1"/>
            <a:r>
              <a:rPr lang="en-US" b="0" dirty="0"/>
              <a:t>Act for Tomorrow</a:t>
            </a:r>
          </a:p>
          <a:p>
            <a:r>
              <a:rPr lang="en-US" sz="2400" dirty="0"/>
              <a:t>Panel Discussion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6E9962C-B386-C42B-107E-12CA92E779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061" y="260621"/>
            <a:ext cx="8904006" cy="1325563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Century Gothic" panose="020B0502020202020204" pitchFamily="34" charset="0"/>
              </a:rPr>
              <a:t>Building Resilience through Peak Uncertainty</a:t>
            </a:r>
          </a:p>
        </p:txBody>
      </p:sp>
    </p:spTree>
    <p:extLst>
      <p:ext uri="{BB962C8B-B14F-4D97-AF65-F5344CB8AC3E}">
        <p14:creationId xmlns:p14="http://schemas.microsoft.com/office/powerpoint/2010/main" val="40308082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0EBCD6-F25F-C1C9-C3AB-338783F880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38A49BBB-C9F8-939D-D50D-164A70251F53}"/>
              </a:ext>
            </a:extLst>
          </p:cNvPr>
          <p:cNvSpPr txBox="1">
            <a:spLocks/>
          </p:cNvSpPr>
          <p:nvPr/>
        </p:nvSpPr>
        <p:spPr>
          <a:xfrm>
            <a:off x="378391" y="563671"/>
            <a:ext cx="11250981" cy="70145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rgbClr val="007467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rgbClr val="758652"/>
                </a:solidFill>
              </a:rPr>
              <a:t>Lesson 5: Act for Tomorrow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C28043E-9FA4-FDB2-F6D9-51DF58E7930D}"/>
              </a:ext>
            </a:extLst>
          </p:cNvPr>
          <p:cNvSpPr txBox="1"/>
          <p:nvPr/>
        </p:nvSpPr>
        <p:spPr>
          <a:xfrm>
            <a:off x="709211" y="1172105"/>
            <a:ext cx="79942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>
                <a:solidFill>
                  <a:srgbClr val="758652"/>
                </a:solidFill>
                <a:latin typeface="Century Gothic" panose="020B0502020202020204" pitchFamily="34" charset="0"/>
              </a:rPr>
              <a:t>Today’s most promising technologies offer real benefits – some today, many tomorrow. Waiting carries its own risk that small, incremental, opportunistic steps can reduce.</a:t>
            </a:r>
            <a:endParaRPr kumimoji="0" lang="en-US" sz="1400" b="0" u="none" strike="noStrike" kern="1200" cap="none" spc="0" normalizeH="0" baseline="0" noProof="0" dirty="0">
              <a:ln>
                <a:noFill/>
              </a:ln>
              <a:solidFill>
                <a:srgbClr val="758652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435466F-3C90-147E-24F2-568260A7913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6627" y="2286872"/>
            <a:ext cx="6908802" cy="420014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E3DC98A-EF75-7E03-CA45-72E4E78E23AD}"/>
              </a:ext>
            </a:extLst>
          </p:cNvPr>
          <p:cNvSpPr txBox="1"/>
          <p:nvPr/>
        </p:nvSpPr>
        <p:spPr>
          <a:xfrm>
            <a:off x="556811" y="6447325"/>
            <a:ext cx="70910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1200" dirty="0">
                <a:solidFill>
                  <a:srgbClr val="758652"/>
                </a:solidFill>
                <a:latin typeface="Century Gothic" panose="020B0502020202020204" pitchFamily="34" charset="0"/>
              </a:rPr>
              <a:t>Source: State of Sustainable Fleets 2025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F6C145C7-CAFD-9F5B-F8E6-9208A72013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977" y="1889322"/>
            <a:ext cx="7091083" cy="388572"/>
          </a:xfrm>
        </p:spPr>
        <p:txBody>
          <a:bodyPr>
            <a:normAutofit lnSpcReduction="10000"/>
          </a:bodyPr>
          <a:lstStyle/>
          <a:p>
            <a:pPr marL="0" indent="0" algn="ctr">
              <a:spcAft>
                <a:spcPts val="1000"/>
              </a:spcAft>
              <a:buNone/>
            </a:pPr>
            <a:r>
              <a:rPr lang="en-US" sz="2400" b="1" dirty="0">
                <a:solidFill>
                  <a:srgbClr val="758652"/>
                </a:solidFill>
              </a:rPr>
              <a:t>BEVs: What Fleets are Saying Today </a:t>
            </a:r>
          </a:p>
        </p:txBody>
      </p:sp>
    </p:spTree>
    <p:extLst>
      <p:ext uri="{BB962C8B-B14F-4D97-AF65-F5344CB8AC3E}">
        <p14:creationId xmlns:p14="http://schemas.microsoft.com/office/powerpoint/2010/main" val="33500822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227970-603C-E04F-C283-5FE1A89DE1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AF770D-4292-6B2A-5D82-7F6739D67C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CONFIDENTIAL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BD19A7D-18EF-871F-17E1-8493B6211EE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 descr="Text&#10;&#10;Description automatically generated">
            <a:extLst>
              <a:ext uri="{FF2B5EF4-FFF2-40B4-BE49-F238E27FC236}">
                <a16:creationId xmlns:a16="http://schemas.microsoft.com/office/drawing/2014/main" id="{4F7BCAEA-1695-AB9C-AE5A-D09F13A177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4921" y="3297711"/>
            <a:ext cx="5631948" cy="193989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55B7E31-E6FB-9951-021C-58230C211F79}"/>
              </a:ext>
            </a:extLst>
          </p:cNvPr>
          <p:cNvSpPr txBox="1"/>
          <p:nvPr/>
        </p:nvSpPr>
        <p:spPr>
          <a:xfrm>
            <a:off x="0" y="5731769"/>
            <a:ext cx="12191999" cy="414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en-US" sz="2800" dirty="0">
                <a:solidFill>
                  <a:srgbClr val="FED213"/>
                </a:solidFill>
                <a:latin typeface="Century Gothic" panose="020B0502020202020204" pitchFamily="34" charset="0"/>
              </a:rPr>
              <a:t>stateofsustainablefleets.com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383535F-1452-B369-08CB-6E28C823EEB8}"/>
              </a:ext>
            </a:extLst>
          </p:cNvPr>
          <p:cNvSpPr txBox="1"/>
          <p:nvPr/>
        </p:nvSpPr>
        <p:spPr>
          <a:xfrm>
            <a:off x="3532239" y="5331659"/>
            <a:ext cx="70910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2000" i="1" dirty="0">
                <a:solidFill>
                  <a:schemeClr val="bg1"/>
                </a:solidFill>
                <a:latin typeface="Century Gothic" panose="020B0502020202020204" pitchFamily="34" charset="0"/>
              </a:rPr>
              <a:t>Annual survey of fleets ends this week! Take it at:</a:t>
            </a:r>
          </a:p>
        </p:txBody>
      </p:sp>
    </p:spTree>
    <p:extLst>
      <p:ext uri="{BB962C8B-B14F-4D97-AF65-F5344CB8AC3E}">
        <p14:creationId xmlns:p14="http://schemas.microsoft.com/office/powerpoint/2010/main" val="1514563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6EC6DC-A98F-686E-B632-FADDB9D553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BC8C573-E4ED-99DD-5748-4342183FC8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3880463" y="3583447"/>
            <a:ext cx="2056066" cy="51121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75FEF4D-53CC-0422-3E72-9404E8E4E429}"/>
              </a:ext>
            </a:extLst>
          </p:cNvPr>
          <p:cNvSpPr txBox="1"/>
          <p:nvPr/>
        </p:nvSpPr>
        <p:spPr>
          <a:xfrm>
            <a:off x="5005788" y="2548010"/>
            <a:ext cx="2346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758652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TITLE SPONSORS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4FF19A4-B00D-EDEB-3C4B-3474F15FF2B9}"/>
              </a:ext>
            </a:extLst>
          </p:cNvPr>
          <p:cNvSpPr txBox="1"/>
          <p:nvPr/>
        </p:nvSpPr>
        <p:spPr>
          <a:xfrm>
            <a:off x="4753111" y="4678646"/>
            <a:ext cx="28820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758652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SUPPORTING SPONSORS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758652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32" name="Picture 8" descr="Chevron Logo">
            <a:extLst>
              <a:ext uri="{FF2B5EF4-FFF2-40B4-BE49-F238E27FC236}">
                <a16:creationId xmlns:a16="http://schemas.microsoft.com/office/drawing/2014/main" id="{722E860F-1A50-F164-DA76-3943B49ACB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72749" y="3375571"/>
            <a:ext cx="1501441" cy="843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Exelon Logo and symbol, meaning, history, PNG">
            <a:extLst>
              <a:ext uri="{FF2B5EF4-FFF2-40B4-BE49-F238E27FC236}">
                <a16:creationId xmlns:a16="http://schemas.microsoft.com/office/drawing/2014/main" id="{3E1114A9-1DB7-E199-C220-8A92DF6A83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75400" y="5276028"/>
            <a:ext cx="1027583" cy="685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S&amp;P Global Mobility Significantly Lowers its Light Vehicle Production  Outlook; 81.6 Million Units Expected in 2022 | Business Wire">
            <a:extLst>
              <a:ext uri="{FF2B5EF4-FFF2-40B4-BE49-F238E27FC236}">
                <a16:creationId xmlns:a16="http://schemas.microsoft.com/office/drawing/2014/main" id="{D3E43A4A-CD18-4BCF-4DB9-5ED011F8E5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0549" y="5280437"/>
            <a:ext cx="1376039" cy="688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4FD80F7-8F72-0703-F12B-04B6E89E83CD}"/>
              </a:ext>
            </a:extLst>
          </p:cNvPr>
          <p:cNvSpPr txBox="1"/>
          <p:nvPr/>
        </p:nvSpPr>
        <p:spPr>
          <a:xfrm>
            <a:off x="513648" y="1163887"/>
            <a:ext cx="799424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u="none" strike="noStrike" kern="1200" cap="none" spc="0" normalizeH="0" baseline="0" noProof="0" dirty="0">
                <a:ln>
                  <a:noFill/>
                </a:ln>
                <a:solidFill>
                  <a:srgbClr val="758652"/>
                </a:solidFill>
                <a:effectLst/>
                <a:uLnTx/>
                <a:uFillTx/>
                <a:latin typeface="Century Gothic" panose="020B0502020202020204" pitchFamily="34" charset="0"/>
              </a:rPr>
              <a:t>The purpose of State of Sustainable Fleets is to educate fleet operators and the industry year-round on the rapidly growing market for clean vehicles, fuel, and infrastructure with credible, technology-neutral data and analysis based on real-world operations.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0823415-8254-3409-B101-1D7FEE6C2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061" y="260621"/>
            <a:ext cx="8904006" cy="1325563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Century Gothic" panose="020B0502020202020204" pitchFamily="34" charset="0"/>
              </a:rPr>
              <a:t>State of Sustainable Fleets: Year 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A6792D1-4688-A8E6-FE96-935057E6CAA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1869" y="2210043"/>
            <a:ext cx="2882077" cy="3728832"/>
          </a:xfrm>
          <a:prstGeom prst="rect">
            <a:avLst/>
          </a:prstGeom>
        </p:spPr>
      </p:pic>
      <p:pic>
        <p:nvPicPr>
          <p:cNvPr id="2" name="Picture 1" descr="A black circle with an arrow&#10;&#10;Description automatically generated">
            <a:extLst>
              <a:ext uri="{FF2B5EF4-FFF2-40B4-BE49-F238E27FC236}">
                <a16:creationId xmlns:a16="http://schemas.microsoft.com/office/drawing/2014/main" id="{0048E1C5-EE6E-19F2-BA02-556C1F388DD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63330" y="3438535"/>
            <a:ext cx="767390" cy="782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056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7E03EB-B84A-BD95-05DD-8548D4B85C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E7F338E-6806-3581-62C3-AEB21997BD20}"/>
              </a:ext>
            </a:extLst>
          </p:cNvPr>
          <p:cNvSpPr txBox="1"/>
          <p:nvPr/>
        </p:nvSpPr>
        <p:spPr>
          <a:xfrm>
            <a:off x="709211" y="1172105"/>
            <a:ext cx="79942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u="none" strike="noStrike" kern="1200" cap="none" spc="0" normalizeH="0" baseline="0" noProof="0" dirty="0">
                <a:ln>
                  <a:noFill/>
                </a:ln>
                <a:solidFill>
                  <a:srgbClr val="758652"/>
                </a:solidFill>
                <a:effectLst/>
                <a:uLnTx/>
                <a:uFillTx/>
                <a:latin typeface="Century Gothic" panose="020B0502020202020204" pitchFamily="34" charset="0"/>
              </a:rPr>
              <a:t>The ACT Fleet Forum is a peer network of the industry’s leading fleet operators and early adopter fleets transitioning to clean vehicle technologies.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446B837-4162-3B63-7010-5826A886E8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061" y="260621"/>
            <a:ext cx="8904006" cy="1325563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Century Gothic" panose="020B0502020202020204" pitchFamily="34" charset="0"/>
              </a:rPr>
              <a:t>ACT Fleet Forum</a:t>
            </a:r>
          </a:p>
        </p:txBody>
      </p:sp>
      <p:sp>
        <p:nvSpPr>
          <p:cNvPr id="3" name="Rectangle: Single Corner Snipped 2">
            <a:extLst>
              <a:ext uri="{FF2B5EF4-FFF2-40B4-BE49-F238E27FC236}">
                <a16:creationId xmlns:a16="http://schemas.microsoft.com/office/drawing/2014/main" id="{45F42DA4-83B2-67FE-691B-7C73600DAB38}"/>
              </a:ext>
            </a:extLst>
          </p:cNvPr>
          <p:cNvSpPr/>
          <p:nvPr/>
        </p:nvSpPr>
        <p:spPr>
          <a:xfrm>
            <a:off x="783430" y="1794984"/>
            <a:ext cx="10054849" cy="4890915"/>
          </a:xfrm>
          <a:prstGeom prst="snip1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5" name="Picture 104" descr="A picture containing clipart&#10;&#10;Description automatically generated">
            <a:extLst>
              <a:ext uri="{FF2B5EF4-FFF2-40B4-BE49-F238E27FC236}">
                <a16:creationId xmlns:a16="http://schemas.microsoft.com/office/drawing/2014/main" id="{67F9726E-1DD5-DD49-D30A-BD1262966F5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7992" y="5495086"/>
            <a:ext cx="1460530" cy="284073"/>
          </a:xfrm>
          <a:prstGeom prst="rect">
            <a:avLst/>
          </a:prstGeom>
        </p:spPr>
      </p:pic>
      <p:pic>
        <p:nvPicPr>
          <p:cNvPr id="109" name="Picture 4" descr="Download Sysco Logo in SVG Vector or PNG File Format - Logo.wine">
            <a:extLst>
              <a:ext uri="{FF2B5EF4-FFF2-40B4-BE49-F238E27FC236}">
                <a16:creationId xmlns:a16="http://schemas.microsoft.com/office/drawing/2014/main" id="{4A319E5D-3C94-FD7A-61E6-DEBED3F59DB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2930" b="22930"/>
          <a:stretch/>
        </p:blipFill>
        <p:spPr bwMode="auto">
          <a:xfrm>
            <a:off x="6760798" y="5462095"/>
            <a:ext cx="1014526" cy="365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" name="Picture 129" descr="A blue and black logo&#10;&#10;Description automatically generated">
            <a:extLst>
              <a:ext uri="{FF2B5EF4-FFF2-40B4-BE49-F238E27FC236}">
                <a16:creationId xmlns:a16="http://schemas.microsoft.com/office/drawing/2014/main" id="{5BD2E919-2C8C-AD31-79E6-FD7325B74C5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09641" y="5495086"/>
            <a:ext cx="943241" cy="299529"/>
          </a:xfrm>
          <a:prstGeom prst="rect">
            <a:avLst/>
          </a:prstGeom>
        </p:spPr>
      </p:pic>
      <p:pic>
        <p:nvPicPr>
          <p:cNvPr id="133" name="Graphic 132">
            <a:extLst>
              <a:ext uri="{FF2B5EF4-FFF2-40B4-BE49-F238E27FC236}">
                <a16:creationId xmlns:a16="http://schemas.microsoft.com/office/drawing/2014/main" id="{2940632D-5B04-887F-F9F2-5D42123A858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862174" y="5455552"/>
            <a:ext cx="645706" cy="342006"/>
          </a:xfrm>
          <a:prstGeom prst="rect">
            <a:avLst/>
          </a:prstGeom>
        </p:spPr>
      </p:pic>
      <p:pic>
        <p:nvPicPr>
          <p:cNvPr id="139" name="Picture 138" descr="A logo for a company&#10;&#10;AI-generated content may be incorrect.">
            <a:extLst>
              <a:ext uri="{FF2B5EF4-FFF2-40B4-BE49-F238E27FC236}">
                <a16:creationId xmlns:a16="http://schemas.microsoft.com/office/drawing/2014/main" id="{224CA577-7886-194B-8214-00368CB615C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7624" y="5343155"/>
            <a:ext cx="1120585" cy="603391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583C6C95-61E8-48F9-2D70-F406E2BC381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008089" y="5429054"/>
            <a:ext cx="1634979" cy="297871"/>
          </a:xfrm>
          <a:prstGeom prst="rect">
            <a:avLst/>
          </a:prstGeom>
        </p:spPr>
      </p:pic>
      <p:pic>
        <p:nvPicPr>
          <p:cNvPr id="20" name="Picture 19" descr="A logo with a red star&#10;&#10;AI-generated content may be incorrect.">
            <a:extLst>
              <a:ext uri="{FF2B5EF4-FFF2-40B4-BE49-F238E27FC236}">
                <a16:creationId xmlns:a16="http://schemas.microsoft.com/office/drawing/2014/main" id="{40C82F8E-9BFD-67F1-729A-BC3818657DF2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0966" y="5392279"/>
            <a:ext cx="869067" cy="435328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80D885EF-374C-2D63-ABC1-352E06CFEE05}"/>
              </a:ext>
            </a:extLst>
          </p:cNvPr>
          <p:cNvGrpSpPr/>
          <p:nvPr/>
        </p:nvGrpSpPr>
        <p:grpSpPr>
          <a:xfrm>
            <a:off x="2214680" y="6159964"/>
            <a:ext cx="7762641" cy="423828"/>
            <a:chOff x="2336800" y="5873093"/>
            <a:chExt cx="7762641" cy="423828"/>
          </a:xfrm>
        </p:grpSpPr>
        <p:pic>
          <p:nvPicPr>
            <p:cNvPr id="107" name="Picture 106">
              <a:extLst>
                <a:ext uri="{FF2B5EF4-FFF2-40B4-BE49-F238E27FC236}">
                  <a16:creationId xmlns:a16="http://schemas.microsoft.com/office/drawing/2014/main" id="{6258F015-8F5D-73D3-8E14-CBC2912B79E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25579" y="5873094"/>
              <a:ext cx="1273862" cy="370523"/>
            </a:xfrm>
            <a:prstGeom prst="rect">
              <a:avLst/>
            </a:prstGeom>
          </p:spPr>
        </p:pic>
        <p:pic>
          <p:nvPicPr>
            <p:cNvPr id="110" name="Picture 109" descr="Logo&#10;&#10;Description automatically generated">
              <a:extLst>
                <a:ext uri="{FF2B5EF4-FFF2-40B4-BE49-F238E27FC236}">
                  <a16:creationId xmlns:a16="http://schemas.microsoft.com/office/drawing/2014/main" id="{08EDF064-B707-F33A-104C-9FA6F1CA7EEB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22055" y="5894671"/>
              <a:ext cx="412573" cy="380674"/>
            </a:xfrm>
            <a:prstGeom prst="rect">
              <a:avLst/>
            </a:prstGeom>
          </p:spPr>
        </p:pic>
        <p:pic>
          <p:nvPicPr>
            <p:cNvPr id="111" name="Picture 2" descr="Ups Logo | ups pics ups wallpapers ups wallpapers ups wallpapers ups  wallpapers ... | Service logo, Logos, United parcel service">
              <a:extLst>
                <a:ext uri="{FF2B5EF4-FFF2-40B4-BE49-F238E27FC236}">
                  <a16:creationId xmlns:a16="http://schemas.microsoft.com/office/drawing/2014/main" id="{77DCF70D-8D36-F555-4EBF-042E21DE4DFA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18492" y="5873093"/>
              <a:ext cx="385955" cy="4238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2" name="Picture 131" descr="A black and grey logo&#10;&#10;Description automatically generated">
              <a:extLst>
                <a:ext uri="{FF2B5EF4-FFF2-40B4-BE49-F238E27FC236}">
                  <a16:creationId xmlns:a16="http://schemas.microsoft.com/office/drawing/2014/main" id="{7FA415C6-8AF0-86FA-C3CA-D99567CC417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95169" y="5929697"/>
              <a:ext cx="677290" cy="310511"/>
            </a:xfrm>
            <a:prstGeom prst="rect">
              <a:avLst/>
            </a:prstGeom>
          </p:spPr>
        </p:pic>
        <p:pic>
          <p:nvPicPr>
            <p:cNvPr id="136" name="Picture 135" descr="A red text on a black background&#10;&#10;Description automatically generated">
              <a:extLst>
                <a:ext uri="{FF2B5EF4-FFF2-40B4-BE49-F238E27FC236}">
                  <a16:creationId xmlns:a16="http://schemas.microsoft.com/office/drawing/2014/main" id="{63C2FEF0-F75F-5B5A-E3F6-95E9758A86BB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24365" b="21033"/>
            <a:stretch/>
          </p:blipFill>
          <p:spPr>
            <a:xfrm>
              <a:off x="4061501" y="5891308"/>
              <a:ext cx="1135974" cy="348901"/>
            </a:xfrm>
            <a:prstGeom prst="rect">
              <a:avLst/>
            </a:prstGeom>
          </p:spPr>
        </p:pic>
        <p:pic>
          <p:nvPicPr>
            <p:cNvPr id="137" name="Picture 136" descr="A red and black logo&#10;&#10;Description automatically generated">
              <a:extLst>
                <a:ext uri="{FF2B5EF4-FFF2-40B4-BE49-F238E27FC236}">
                  <a16:creationId xmlns:a16="http://schemas.microsoft.com/office/drawing/2014/main" id="{1E9CA8E2-816A-688D-A9CA-34DC2419A25A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95317" y="5983110"/>
              <a:ext cx="562275" cy="203793"/>
            </a:xfrm>
            <a:prstGeom prst="rect">
              <a:avLst/>
            </a:prstGeom>
          </p:spPr>
        </p:pic>
        <p:pic>
          <p:nvPicPr>
            <p:cNvPr id="28" name="Picture 27" descr="A blue and grey logo&#10;&#10;AI-generated content may be incorrect.">
              <a:extLst>
                <a:ext uri="{FF2B5EF4-FFF2-40B4-BE49-F238E27FC236}">
                  <a16:creationId xmlns:a16="http://schemas.microsoft.com/office/drawing/2014/main" id="{BCF6EA58-4406-2FA8-35CD-7EAB9EDA19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36800" y="5948454"/>
              <a:ext cx="1135974" cy="249143"/>
            </a:xfrm>
            <a:prstGeom prst="rect">
              <a:avLst/>
            </a:prstGeom>
          </p:spPr>
        </p:pic>
      </p:grpSp>
      <p:pic>
        <p:nvPicPr>
          <p:cNvPr id="121" name="Picture 120" descr="A black text on a black background&#10;&#10;Description automatically generated">
            <a:extLst>
              <a:ext uri="{FF2B5EF4-FFF2-40B4-BE49-F238E27FC236}">
                <a16:creationId xmlns:a16="http://schemas.microsoft.com/office/drawing/2014/main" id="{2FF0EF20-CDE2-1F04-7D19-0535DA382DC4}"/>
              </a:ext>
            </a:extLst>
          </p:cNvPr>
          <p:cNvPicPr/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55127" y="3340029"/>
            <a:ext cx="1233058" cy="283219"/>
          </a:xfrm>
          <a:prstGeom prst="rect">
            <a:avLst/>
          </a:prstGeom>
        </p:spPr>
      </p:pic>
      <p:pic>
        <p:nvPicPr>
          <p:cNvPr id="124" name="Picture 123">
            <a:extLst>
              <a:ext uri="{FF2B5EF4-FFF2-40B4-BE49-F238E27FC236}">
                <a16:creationId xmlns:a16="http://schemas.microsoft.com/office/drawing/2014/main" id="{E0030088-6E3B-1B68-0867-06ABDFAF5C1F}"/>
              </a:ext>
            </a:extLst>
          </p:cNvPr>
          <p:cNvPicPr/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1895" y="3224703"/>
            <a:ext cx="820802" cy="547203"/>
          </a:xfrm>
          <a:prstGeom prst="rect">
            <a:avLst/>
          </a:prstGeom>
        </p:spPr>
      </p:pic>
      <p:pic>
        <p:nvPicPr>
          <p:cNvPr id="138" name="Picture 137" descr="A black text on a white background&#10;&#10;Description automatically generated">
            <a:extLst>
              <a:ext uri="{FF2B5EF4-FFF2-40B4-BE49-F238E27FC236}">
                <a16:creationId xmlns:a16="http://schemas.microsoft.com/office/drawing/2014/main" id="{C97F343B-525A-7FB3-F47E-2E6E2E471363}"/>
              </a:ext>
            </a:extLst>
          </p:cNvPr>
          <p:cNvPicPr/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8947" y="3262618"/>
            <a:ext cx="1129931" cy="438070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id="{0149A942-49BF-8448-3019-8745582D3BEE}"/>
              </a:ext>
            </a:extLst>
          </p:cNvPr>
          <p:cNvPicPr/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3121" y="3375077"/>
            <a:ext cx="1014733" cy="350640"/>
          </a:xfrm>
          <a:prstGeom prst="rect">
            <a:avLst/>
          </a:prstGeom>
        </p:spPr>
      </p:pic>
      <p:pic>
        <p:nvPicPr>
          <p:cNvPr id="122" name="Picture 121">
            <a:extLst>
              <a:ext uri="{FF2B5EF4-FFF2-40B4-BE49-F238E27FC236}">
                <a16:creationId xmlns:a16="http://schemas.microsoft.com/office/drawing/2014/main" id="{8B8A0C54-253D-0981-C63F-90ADF6ED6855}"/>
              </a:ext>
            </a:extLst>
          </p:cNvPr>
          <p:cNvPicPr/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9453" y="3393946"/>
            <a:ext cx="908845" cy="273009"/>
          </a:xfrm>
          <a:prstGeom prst="rect">
            <a:avLst/>
          </a:prstGeom>
        </p:spPr>
      </p:pic>
      <p:pic>
        <p:nvPicPr>
          <p:cNvPr id="129" name="Picture 128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B9F38D42-2BFC-AB2F-ACD5-28C2EA758777}"/>
              </a:ext>
            </a:extLst>
          </p:cNvPr>
          <p:cNvPicPr/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6328" y="3326639"/>
            <a:ext cx="1205212" cy="457534"/>
          </a:xfrm>
          <a:prstGeom prst="rect">
            <a:avLst/>
          </a:prstGeom>
        </p:spPr>
      </p:pic>
      <p:pic>
        <p:nvPicPr>
          <p:cNvPr id="135" name="Picture 134" descr="A black and red logo&#10;&#10;Description automatically generated">
            <a:extLst>
              <a:ext uri="{FF2B5EF4-FFF2-40B4-BE49-F238E27FC236}">
                <a16:creationId xmlns:a16="http://schemas.microsoft.com/office/drawing/2014/main" id="{4941C2FB-A5BF-0388-EEA5-E29E400D3D80}"/>
              </a:ext>
            </a:extLst>
          </p:cNvPr>
          <p:cNvPicPr/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657" y="3239972"/>
            <a:ext cx="1260417" cy="580956"/>
          </a:xfrm>
          <a:prstGeom prst="rect">
            <a:avLst/>
          </a:prstGeom>
        </p:spPr>
      </p:pic>
      <p:pic>
        <p:nvPicPr>
          <p:cNvPr id="120" name="Picture 119">
            <a:extLst>
              <a:ext uri="{FF2B5EF4-FFF2-40B4-BE49-F238E27FC236}">
                <a16:creationId xmlns:a16="http://schemas.microsoft.com/office/drawing/2014/main" id="{BD93AF41-F10A-11EA-0F82-E8A58BB571AD}"/>
              </a:ext>
            </a:extLst>
          </p:cNvPr>
          <p:cNvPicPr/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9952" y="2620274"/>
            <a:ext cx="768650" cy="432366"/>
          </a:xfrm>
          <a:prstGeom prst="rect">
            <a:avLst/>
          </a:prstGeom>
        </p:spPr>
      </p:pic>
      <p:pic>
        <p:nvPicPr>
          <p:cNvPr id="134" name="Picture 133" descr="A black and green logo&#10;&#10;Description automatically generated">
            <a:extLst>
              <a:ext uri="{FF2B5EF4-FFF2-40B4-BE49-F238E27FC236}">
                <a16:creationId xmlns:a16="http://schemas.microsoft.com/office/drawing/2014/main" id="{6D967CDC-74E8-68DE-6CA3-1C064C8F4FA8}"/>
              </a:ext>
            </a:extLst>
          </p:cNvPr>
          <p:cNvPicPr/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3155" y="2734676"/>
            <a:ext cx="891875" cy="298952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718B2939-22F5-341A-A60A-C3559E681C4C}"/>
              </a:ext>
            </a:extLst>
          </p:cNvPr>
          <p:cNvPicPr/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7277666" y="2512906"/>
            <a:ext cx="536122" cy="474370"/>
          </a:xfrm>
          <a:prstGeom prst="rect">
            <a:avLst/>
          </a:prstGeom>
        </p:spPr>
      </p:pic>
      <p:pic>
        <p:nvPicPr>
          <p:cNvPr id="113" name="Picture 112" descr="Logo&#10;&#10;Description automatically generated">
            <a:extLst>
              <a:ext uri="{FF2B5EF4-FFF2-40B4-BE49-F238E27FC236}">
                <a16:creationId xmlns:a16="http://schemas.microsoft.com/office/drawing/2014/main" id="{CDC625F0-FEB5-F8B1-09F0-AC49C4DAED2A}"/>
              </a:ext>
            </a:extLst>
          </p:cNvPr>
          <p:cNvPicPr/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5280" y="2695235"/>
            <a:ext cx="676260" cy="339883"/>
          </a:xfrm>
          <a:prstGeom prst="rect">
            <a:avLst/>
          </a:prstGeom>
        </p:spPr>
      </p:pic>
      <p:pic>
        <p:nvPicPr>
          <p:cNvPr id="117" name="Picture 116">
            <a:extLst>
              <a:ext uri="{FF2B5EF4-FFF2-40B4-BE49-F238E27FC236}">
                <a16:creationId xmlns:a16="http://schemas.microsoft.com/office/drawing/2014/main" id="{5D095041-DA48-BAEE-39FC-7D8FB2FB0E24}"/>
              </a:ext>
            </a:extLst>
          </p:cNvPr>
          <p:cNvPicPr/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9834" y="2721445"/>
            <a:ext cx="801428" cy="256458"/>
          </a:xfrm>
          <a:prstGeom prst="rect">
            <a:avLst/>
          </a:prstGeom>
        </p:spPr>
      </p:pic>
      <p:pic>
        <p:nvPicPr>
          <p:cNvPr id="125" name="Picture 124" descr="A logo for a city&#10;&#10;Description automatically generated">
            <a:extLst>
              <a:ext uri="{FF2B5EF4-FFF2-40B4-BE49-F238E27FC236}">
                <a16:creationId xmlns:a16="http://schemas.microsoft.com/office/drawing/2014/main" id="{CB6971E1-52D2-F022-541B-227844B89AE7}"/>
              </a:ext>
            </a:extLst>
          </p:cNvPr>
          <p:cNvPicPr/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2989" y="1912844"/>
            <a:ext cx="785655" cy="476303"/>
          </a:xfrm>
          <a:prstGeom prst="rect">
            <a:avLst/>
          </a:prstGeom>
        </p:spPr>
      </p:pic>
      <p:pic>
        <p:nvPicPr>
          <p:cNvPr id="24" name="Picture 23" descr="A black text on a black background&#10;&#10;AI-generated content may be incorrect.">
            <a:extLst>
              <a:ext uri="{FF2B5EF4-FFF2-40B4-BE49-F238E27FC236}">
                <a16:creationId xmlns:a16="http://schemas.microsoft.com/office/drawing/2014/main" id="{FB81D3DC-08BF-F546-8553-AC8671799BCE}"/>
              </a:ext>
            </a:extLst>
          </p:cNvPr>
          <p:cNvPicPr/>
          <p:nvPr/>
        </p:nvPicPr>
        <p:blipFill>
          <a:blip r:embed="rId3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331" y="2575056"/>
            <a:ext cx="1788533" cy="558146"/>
          </a:xfrm>
          <a:prstGeom prst="rect">
            <a:avLst/>
          </a:prstGeom>
        </p:spPr>
      </p:pic>
      <p:pic>
        <p:nvPicPr>
          <p:cNvPr id="26" name="Picture 25" descr="A blue and black logo&#10;&#10;AI-generated content may be incorrect.">
            <a:extLst>
              <a:ext uri="{FF2B5EF4-FFF2-40B4-BE49-F238E27FC236}">
                <a16:creationId xmlns:a16="http://schemas.microsoft.com/office/drawing/2014/main" id="{4AF95C7F-FE07-F567-DDC3-632A1078CD7A}"/>
              </a:ext>
            </a:extLst>
          </p:cNvPr>
          <p:cNvPicPr/>
          <p:nvPr/>
        </p:nvPicPr>
        <p:blipFill>
          <a:blip r:embed="rId3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7770" y="2721445"/>
            <a:ext cx="1199847" cy="326159"/>
          </a:xfrm>
          <a:prstGeom prst="rect">
            <a:avLst/>
          </a:prstGeom>
        </p:spPr>
      </p:pic>
      <p:pic>
        <p:nvPicPr>
          <p:cNvPr id="98" name="Picture 7" descr="image007">
            <a:extLst>
              <a:ext uri="{FF2B5EF4-FFF2-40B4-BE49-F238E27FC236}">
                <a16:creationId xmlns:a16="http://schemas.microsoft.com/office/drawing/2014/main" id="{805F117B-4863-C62D-DAAB-A185887C0101}"/>
              </a:ext>
            </a:extLst>
          </p:cNvPr>
          <p:cNvPicPr/>
          <p:nvPr/>
        </p:nvPicPr>
        <p:blipFill>
          <a:blip r:embed="rId3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20583" y="1959387"/>
            <a:ext cx="768904" cy="396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" name="Picture 98" descr="A picture containing drawing&#10;&#10;Description automatically generated">
            <a:extLst>
              <a:ext uri="{FF2B5EF4-FFF2-40B4-BE49-F238E27FC236}">
                <a16:creationId xmlns:a16="http://schemas.microsoft.com/office/drawing/2014/main" id="{6772A842-AD2B-6101-3DA5-FE7636A8A529}"/>
              </a:ext>
            </a:extLst>
          </p:cNvPr>
          <p:cNvPicPr/>
          <p:nvPr/>
        </p:nvPicPr>
        <p:blipFill>
          <a:blip r:embed="rId3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6560" y="1983107"/>
            <a:ext cx="602396" cy="359344"/>
          </a:xfrm>
          <a:prstGeom prst="rect">
            <a:avLst/>
          </a:prstGeom>
        </p:spPr>
      </p:pic>
      <p:pic>
        <p:nvPicPr>
          <p:cNvPr id="114" name="Picture 113">
            <a:extLst>
              <a:ext uri="{FF2B5EF4-FFF2-40B4-BE49-F238E27FC236}">
                <a16:creationId xmlns:a16="http://schemas.microsoft.com/office/drawing/2014/main" id="{7812B2B0-6B0C-BE46-8411-7FEAD8C3774B}"/>
              </a:ext>
            </a:extLst>
          </p:cNvPr>
          <p:cNvPicPr/>
          <p:nvPr/>
        </p:nvPicPr>
        <p:blipFill>
          <a:blip r:embed="rId3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4290" y="2078980"/>
            <a:ext cx="1093041" cy="210771"/>
          </a:xfrm>
          <a:prstGeom prst="rect">
            <a:avLst/>
          </a:prstGeom>
        </p:spPr>
      </p:pic>
      <p:pic>
        <p:nvPicPr>
          <p:cNvPr id="119" name="Picture 118">
            <a:extLst>
              <a:ext uri="{FF2B5EF4-FFF2-40B4-BE49-F238E27FC236}">
                <a16:creationId xmlns:a16="http://schemas.microsoft.com/office/drawing/2014/main" id="{79A96DA7-764A-4246-E558-66279F8DDAD9}"/>
              </a:ext>
            </a:extLst>
          </p:cNvPr>
          <p:cNvPicPr/>
          <p:nvPr/>
        </p:nvPicPr>
        <p:blipFill>
          <a:blip r:embed="rId3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2841" y="1898160"/>
            <a:ext cx="489863" cy="490987"/>
          </a:xfrm>
          <a:prstGeom prst="rect">
            <a:avLst/>
          </a:prstGeom>
        </p:spPr>
      </p:pic>
      <p:pic>
        <p:nvPicPr>
          <p:cNvPr id="127" name="Picture 126" descr="A green and blue logo&#10;&#10;Description automatically generated">
            <a:extLst>
              <a:ext uri="{FF2B5EF4-FFF2-40B4-BE49-F238E27FC236}">
                <a16:creationId xmlns:a16="http://schemas.microsoft.com/office/drawing/2014/main" id="{E529AFAF-97D0-58A6-BC85-3396BF4B3A71}"/>
              </a:ext>
            </a:extLst>
          </p:cNvPr>
          <p:cNvPicPr/>
          <p:nvPr/>
        </p:nvPicPr>
        <p:blipFill>
          <a:blip r:embed="rId3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286" y="2064247"/>
            <a:ext cx="709468" cy="283788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2766C05B-E3CA-A2CB-A3C7-B2834886B5B1}"/>
              </a:ext>
            </a:extLst>
          </p:cNvPr>
          <p:cNvPicPr/>
          <p:nvPr/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tretch>
            <a:fillRect/>
          </a:stretch>
        </p:blipFill>
        <p:spPr>
          <a:xfrm>
            <a:off x="6016739" y="1904094"/>
            <a:ext cx="485776" cy="485776"/>
          </a:xfrm>
          <a:prstGeom prst="rect">
            <a:avLst/>
          </a:prstGeom>
        </p:spPr>
      </p:pic>
      <p:pic>
        <p:nvPicPr>
          <p:cNvPr id="30" name="Picture 29" descr="A black and white logo&#10;&#10;AI-generated content may be incorrect.">
            <a:extLst>
              <a:ext uri="{FF2B5EF4-FFF2-40B4-BE49-F238E27FC236}">
                <a16:creationId xmlns:a16="http://schemas.microsoft.com/office/drawing/2014/main" id="{962BAA04-5473-6323-7996-8D76B320EA80}"/>
              </a:ext>
            </a:extLst>
          </p:cNvPr>
          <p:cNvPicPr/>
          <p:nvPr/>
        </p:nvPicPr>
        <p:blipFill>
          <a:blip r:embed="rId4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79936" y="1925253"/>
            <a:ext cx="1627296" cy="411667"/>
          </a:xfrm>
          <a:prstGeom prst="rect">
            <a:avLst/>
          </a:prstGeom>
        </p:spPr>
      </p:pic>
      <p:pic>
        <p:nvPicPr>
          <p:cNvPr id="104" name="Picture 103" descr="A picture containing clipart&#10;&#10;Description automatically generated">
            <a:extLst>
              <a:ext uri="{FF2B5EF4-FFF2-40B4-BE49-F238E27FC236}">
                <a16:creationId xmlns:a16="http://schemas.microsoft.com/office/drawing/2014/main" id="{000FFEA0-14AD-F41B-ABA7-FCC3AA4C06AC}"/>
              </a:ext>
            </a:extLst>
          </p:cNvPr>
          <p:cNvPicPr>
            <a:picLocks noChangeAspect="1"/>
          </p:cNvPicPr>
          <p:nvPr/>
        </p:nvPicPr>
        <p:blipFill>
          <a:blip r:embed="rId4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7405" y="4770025"/>
            <a:ext cx="739635" cy="175262"/>
          </a:xfrm>
          <a:prstGeom prst="rect">
            <a:avLst/>
          </a:prstGeom>
        </p:spPr>
      </p:pic>
      <p:pic>
        <p:nvPicPr>
          <p:cNvPr id="106" name="Picture 105">
            <a:extLst>
              <a:ext uri="{FF2B5EF4-FFF2-40B4-BE49-F238E27FC236}">
                <a16:creationId xmlns:a16="http://schemas.microsoft.com/office/drawing/2014/main" id="{3A14D2FC-1130-1EE0-EF49-1C75018189D8}"/>
              </a:ext>
            </a:extLst>
          </p:cNvPr>
          <p:cNvPicPr>
            <a:picLocks noChangeAspect="1"/>
          </p:cNvPicPr>
          <p:nvPr/>
        </p:nvPicPr>
        <p:blipFill>
          <a:blip r:embed="rId4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88309" y="4744168"/>
            <a:ext cx="973390" cy="230306"/>
          </a:xfrm>
          <a:prstGeom prst="rect">
            <a:avLst/>
          </a:prstGeom>
        </p:spPr>
      </p:pic>
      <p:pic>
        <p:nvPicPr>
          <p:cNvPr id="126" name="Picture 125" descr="A logo with pink bull and yellow circle&#10;&#10;Description automatically generated">
            <a:extLst>
              <a:ext uri="{FF2B5EF4-FFF2-40B4-BE49-F238E27FC236}">
                <a16:creationId xmlns:a16="http://schemas.microsoft.com/office/drawing/2014/main" id="{0CFB05DB-7242-9260-74C4-1F245FE1D0D7}"/>
              </a:ext>
            </a:extLst>
          </p:cNvPr>
          <p:cNvPicPr>
            <a:picLocks noChangeAspect="1"/>
          </p:cNvPicPr>
          <p:nvPr/>
        </p:nvPicPr>
        <p:blipFill>
          <a:blip r:embed="rId4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1947" y="4704762"/>
            <a:ext cx="660324" cy="374726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8130A42D-2093-8059-5879-2EC2820CBCBD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96DAC541-7B7A-43D3-8B79-37D633B846F1}">
                <asvg:svgBlip xmlns:asvg="http://schemas.microsoft.com/office/drawing/2016/SVG/main" r:embed="rId46"/>
              </a:ext>
            </a:extLst>
          </a:blip>
          <a:stretch>
            <a:fillRect/>
          </a:stretch>
        </p:blipFill>
        <p:spPr>
          <a:xfrm>
            <a:off x="8776587" y="4751799"/>
            <a:ext cx="1129473" cy="207879"/>
          </a:xfrm>
          <a:prstGeom prst="rect">
            <a:avLst/>
          </a:prstGeom>
        </p:spPr>
      </p:pic>
      <p:pic>
        <p:nvPicPr>
          <p:cNvPr id="118" name="Picture 117">
            <a:extLst>
              <a:ext uri="{FF2B5EF4-FFF2-40B4-BE49-F238E27FC236}">
                <a16:creationId xmlns:a16="http://schemas.microsoft.com/office/drawing/2014/main" id="{CCBB118E-5920-431E-FF0C-15EEC49211BA}"/>
              </a:ext>
            </a:extLst>
          </p:cNvPr>
          <p:cNvPicPr>
            <a:picLocks noChangeAspect="1"/>
          </p:cNvPicPr>
          <p:nvPr/>
        </p:nvPicPr>
        <p:blipFill>
          <a:blip r:embed="rId47"/>
          <a:stretch>
            <a:fillRect/>
          </a:stretch>
        </p:blipFill>
        <p:spPr>
          <a:xfrm>
            <a:off x="9341324" y="4115613"/>
            <a:ext cx="1307280" cy="209165"/>
          </a:xfrm>
          <a:prstGeom prst="rect">
            <a:avLst/>
          </a:prstGeom>
        </p:spPr>
      </p:pic>
      <p:pic>
        <p:nvPicPr>
          <p:cNvPr id="123" name="Picture 122">
            <a:extLst>
              <a:ext uri="{FF2B5EF4-FFF2-40B4-BE49-F238E27FC236}">
                <a16:creationId xmlns:a16="http://schemas.microsoft.com/office/drawing/2014/main" id="{AC34BF08-4724-3BDD-1660-869978D285EB}"/>
              </a:ext>
            </a:extLst>
          </p:cNvPr>
          <p:cNvPicPr>
            <a:picLocks noChangeAspect="1"/>
          </p:cNvPicPr>
          <p:nvPr/>
        </p:nvPicPr>
        <p:blipFill>
          <a:blip r:embed="rId4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6558" y="4763781"/>
            <a:ext cx="1076842" cy="436121"/>
          </a:xfrm>
          <a:prstGeom prst="rect">
            <a:avLst/>
          </a:prstGeom>
        </p:spPr>
      </p:pic>
      <p:pic>
        <p:nvPicPr>
          <p:cNvPr id="128" name="Picture 127" descr="A red text on a white background&#10;&#10;Description automatically generated">
            <a:extLst>
              <a:ext uri="{FF2B5EF4-FFF2-40B4-BE49-F238E27FC236}">
                <a16:creationId xmlns:a16="http://schemas.microsoft.com/office/drawing/2014/main" id="{04001AD6-39F4-7BF1-6407-097303E9E078}"/>
              </a:ext>
            </a:extLst>
          </p:cNvPr>
          <p:cNvPicPr>
            <a:picLocks noChangeAspect="1"/>
          </p:cNvPicPr>
          <p:nvPr/>
        </p:nvPicPr>
        <p:blipFill>
          <a:blip r:embed="rId4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77930" y="4804659"/>
            <a:ext cx="1343038" cy="186387"/>
          </a:xfrm>
          <a:prstGeom prst="rect">
            <a:avLst/>
          </a:prstGeom>
        </p:spPr>
      </p:pic>
      <p:pic>
        <p:nvPicPr>
          <p:cNvPr id="115" name="Picture 114">
            <a:extLst>
              <a:ext uri="{FF2B5EF4-FFF2-40B4-BE49-F238E27FC236}">
                <a16:creationId xmlns:a16="http://schemas.microsoft.com/office/drawing/2014/main" id="{DB5EDBD1-ADB4-9026-DD54-91224C93D41E}"/>
              </a:ext>
            </a:extLst>
          </p:cNvPr>
          <p:cNvPicPr>
            <a:picLocks noChangeAspect="1"/>
          </p:cNvPicPr>
          <p:nvPr/>
        </p:nvPicPr>
        <p:blipFill>
          <a:blip r:embed="rId5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6521" y="3975485"/>
            <a:ext cx="877968" cy="429643"/>
          </a:xfrm>
          <a:prstGeom prst="rect">
            <a:avLst/>
          </a:prstGeom>
        </p:spPr>
      </p:pic>
      <p:pic>
        <p:nvPicPr>
          <p:cNvPr id="131" name="Picture 130" descr="A red and blue logo&#10;&#10;Description automatically generated">
            <a:extLst>
              <a:ext uri="{FF2B5EF4-FFF2-40B4-BE49-F238E27FC236}">
                <a16:creationId xmlns:a16="http://schemas.microsoft.com/office/drawing/2014/main" id="{14E8E665-7350-4877-62AF-99935CDAB41E}"/>
              </a:ext>
            </a:extLst>
          </p:cNvPr>
          <p:cNvPicPr>
            <a:picLocks noChangeAspect="1"/>
          </p:cNvPicPr>
          <p:nvPr/>
        </p:nvPicPr>
        <p:blipFill>
          <a:blip r:embed="rId5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6437" y="3975485"/>
            <a:ext cx="1078180" cy="416059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1F36D18C-CBBE-F470-8912-320426DA3EFF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1285822" y="3885587"/>
            <a:ext cx="596413" cy="596413"/>
          </a:xfrm>
          <a:prstGeom prst="rect">
            <a:avLst/>
          </a:prstGeom>
        </p:spPr>
      </p:pic>
      <p:pic>
        <p:nvPicPr>
          <p:cNvPr id="101" name="Picture 6" descr="PepsiCo | Brands of the World™ | Download vector logos and logotypes">
            <a:extLst>
              <a:ext uri="{FF2B5EF4-FFF2-40B4-BE49-F238E27FC236}">
                <a16:creationId xmlns:a16="http://schemas.microsoft.com/office/drawing/2014/main" id="{BBD3A7DF-2250-0BF3-0230-217A494FDE55}"/>
              </a:ext>
            </a:extLst>
          </p:cNvPr>
          <p:cNvPicPr>
            <a:picLocks noChangeAspect="1"/>
          </p:cNvPicPr>
          <p:nvPr/>
        </p:nvPicPr>
        <p:blipFill rotWithShape="1">
          <a:blip r:embed="rId5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3763" b="33763"/>
          <a:stretch/>
        </p:blipFill>
        <p:spPr bwMode="auto">
          <a:xfrm>
            <a:off x="6912735" y="4021817"/>
            <a:ext cx="1162269" cy="377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101">
            <a:extLst>
              <a:ext uri="{FF2B5EF4-FFF2-40B4-BE49-F238E27FC236}">
                <a16:creationId xmlns:a16="http://schemas.microsoft.com/office/drawing/2014/main" id="{B2769DC6-AEAF-B704-3A42-E2926C15F701}"/>
              </a:ext>
            </a:extLst>
          </p:cNvPr>
          <p:cNvPicPr>
            <a:picLocks noChangeAspect="1"/>
          </p:cNvPicPr>
          <p:nvPr/>
        </p:nvPicPr>
        <p:blipFill>
          <a:blip r:embed="rId5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1384" y="4130741"/>
            <a:ext cx="900488" cy="207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" name="Picture 111" descr="A blue and white sign&#10;&#10;Description automatically generated with medium confidence">
            <a:extLst>
              <a:ext uri="{FF2B5EF4-FFF2-40B4-BE49-F238E27FC236}">
                <a16:creationId xmlns:a16="http://schemas.microsoft.com/office/drawing/2014/main" id="{782F8FCB-9541-F826-BA7F-21611D701BE3}"/>
              </a:ext>
            </a:extLst>
          </p:cNvPr>
          <p:cNvPicPr>
            <a:picLocks noChangeAspect="1"/>
          </p:cNvPicPr>
          <p:nvPr/>
        </p:nvPicPr>
        <p:blipFill>
          <a:blip r:embed="rId5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91960" y="4024081"/>
            <a:ext cx="958647" cy="412753"/>
          </a:xfrm>
          <a:prstGeom prst="rect">
            <a:avLst/>
          </a:prstGeom>
        </p:spPr>
      </p:pic>
      <p:pic>
        <p:nvPicPr>
          <p:cNvPr id="32" name="Picture 31" descr="A blue logo with arrows&#10;&#10;AI-generated content may be incorrect.">
            <a:extLst>
              <a:ext uri="{FF2B5EF4-FFF2-40B4-BE49-F238E27FC236}">
                <a16:creationId xmlns:a16="http://schemas.microsoft.com/office/drawing/2014/main" id="{11741913-2B66-FD2B-01F5-98CFA004E757}"/>
              </a:ext>
            </a:extLst>
          </p:cNvPr>
          <p:cNvPicPr>
            <a:picLocks noChangeAspect="1"/>
          </p:cNvPicPr>
          <p:nvPr/>
        </p:nvPicPr>
        <p:blipFill>
          <a:blip r:embed="rId5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7068" y="4029342"/>
            <a:ext cx="666539" cy="308512"/>
          </a:xfrm>
          <a:prstGeom prst="rect">
            <a:avLst/>
          </a:prstGeom>
        </p:spPr>
      </p:pic>
      <p:pic>
        <p:nvPicPr>
          <p:cNvPr id="16" name="Picture 15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24186DDA-3890-6543-5E0F-3E404AD7ACE0}"/>
              </a:ext>
            </a:extLst>
          </p:cNvPr>
          <p:cNvPicPr>
            <a:picLocks noChangeAspect="1"/>
          </p:cNvPicPr>
          <p:nvPr/>
        </p:nvPicPr>
        <p:blipFill>
          <a:blip r:embed="rId5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0246" y="4697604"/>
            <a:ext cx="1204956" cy="290082"/>
          </a:xfrm>
          <a:prstGeom prst="rect">
            <a:avLst/>
          </a:prstGeom>
        </p:spPr>
      </p:pic>
      <p:pic>
        <p:nvPicPr>
          <p:cNvPr id="17" name="Picture 16" descr="A logo for a company&#10;&#10;AI-generated content may be incorrect.">
            <a:extLst>
              <a:ext uri="{FF2B5EF4-FFF2-40B4-BE49-F238E27FC236}">
                <a16:creationId xmlns:a16="http://schemas.microsoft.com/office/drawing/2014/main" id="{4EA3EF08-544B-BF23-E05B-AE0EBBF79FFB}"/>
              </a:ext>
            </a:extLst>
          </p:cNvPr>
          <p:cNvPicPr/>
          <p:nvPr/>
        </p:nvPicPr>
        <p:blipFill>
          <a:blip r:embed="rId5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2852" y="2664489"/>
            <a:ext cx="1233058" cy="412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5334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1DAA92-AE26-7E8A-0BD5-CD89B1FDDA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7582B6B9-2B0A-F52D-C922-61D1D70E4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805" y="543546"/>
            <a:ext cx="7723505" cy="2852737"/>
          </a:xfrm>
        </p:spPr>
        <p:txBody>
          <a:bodyPr/>
          <a:lstStyle/>
          <a:p>
            <a:r>
              <a:rPr lang="en-US" dirty="0"/>
              <a:t>Where are we today?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F613EB2-C690-476F-7EA4-A7C702A6DE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7293" y="3489531"/>
            <a:ext cx="7885430" cy="1500187"/>
          </a:xfrm>
        </p:spPr>
        <p:txBody>
          <a:bodyPr/>
          <a:lstStyle/>
          <a:p>
            <a:r>
              <a:rPr lang="en-US" dirty="0">
                <a:solidFill>
                  <a:srgbClr val="01281F"/>
                </a:solidFill>
              </a:rPr>
              <a:t>A brief state of a market entering a new era of uncertainty – “peak uncertainty”</a:t>
            </a:r>
          </a:p>
        </p:txBody>
      </p:sp>
    </p:spTree>
    <p:extLst>
      <p:ext uri="{BB962C8B-B14F-4D97-AF65-F5344CB8AC3E}">
        <p14:creationId xmlns:p14="http://schemas.microsoft.com/office/powerpoint/2010/main" val="31971205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B151C-0642-697C-7211-D6C569A628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77A7BE9D-1E4E-358D-8501-6ACA5BAA6A2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8707340"/>
              </p:ext>
            </p:extLst>
          </p:nvPr>
        </p:nvGraphicFramePr>
        <p:xfrm>
          <a:off x="-1353625" y="1695325"/>
          <a:ext cx="12119919" cy="49921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Graphic 3">
            <a:extLst>
              <a:ext uri="{FF2B5EF4-FFF2-40B4-BE49-F238E27FC236}">
                <a16:creationId xmlns:a16="http://schemas.microsoft.com/office/drawing/2014/main" id="{FFB9951B-A036-95C2-7C8D-1833D297B2B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413487" y="508117"/>
            <a:ext cx="942873" cy="9428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7B4B8C-CA5D-5D70-B692-30A0E6D4C8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563671"/>
            <a:ext cx="9998692" cy="701457"/>
          </a:xfrm>
        </p:spPr>
        <p:txBody>
          <a:bodyPr>
            <a:normAutofit/>
          </a:bodyPr>
          <a:lstStyle/>
          <a:p>
            <a:r>
              <a:rPr lang="en-US" sz="3600" dirty="0"/>
              <a:t>Technology Uncertainty</a:t>
            </a:r>
          </a:p>
        </p:txBody>
      </p:sp>
    </p:spTree>
    <p:extLst>
      <p:ext uri="{BB962C8B-B14F-4D97-AF65-F5344CB8AC3E}">
        <p14:creationId xmlns:p14="http://schemas.microsoft.com/office/powerpoint/2010/main" val="33401950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711694-7F0E-7411-28E1-90F345A93B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5403A6-B30C-2D85-E7E6-E7EF429AC3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563671"/>
            <a:ext cx="9998692" cy="701457"/>
          </a:xfrm>
        </p:spPr>
        <p:txBody>
          <a:bodyPr>
            <a:normAutofit/>
          </a:bodyPr>
          <a:lstStyle/>
          <a:p>
            <a:r>
              <a:rPr lang="en-US" sz="3600" dirty="0"/>
              <a:t>Policy Uncertainty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C141AD67-E016-CDB4-BB24-0E88E12F66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3487" y="508117"/>
            <a:ext cx="942873" cy="942873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7CEED3A2-EC8D-248C-04F1-3087A707BA48}"/>
              </a:ext>
            </a:extLst>
          </p:cNvPr>
          <p:cNvSpPr/>
          <p:nvPr/>
        </p:nvSpPr>
        <p:spPr>
          <a:xfrm>
            <a:off x="669309" y="776177"/>
            <a:ext cx="351418" cy="48895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1812B360-88E5-186E-8C76-FD48421E15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8354417"/>
              </p:ext>
            </p:extLst>
          </p:nvPr>
        </p:nvGraphicFramePr>
        <p:xfrm>
          <a:off x="669310" y="1610594"/>
          <a:ext cx="7887549" cy="50292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023043">
                  <a:extLst>
                    <a:ext uri="{9D8B030D-6E8A-4147-A177-3AD203B41FA5}">
                      <a16:colId xmlns:a16="http://schemas.microsoft.com/office/drawing/2014/main" val="1466784427"/>
                    </a:ext>
                  </a:extLst>
                </a:gridCol>
                <a:gridCol w="3235323">
                  <a:extLst>
                    <a:ext uri="{9D8B030D-6E8A-4147-A177-3AD203B41FA5}">
                      <a16:colId xmlns:a16="http://schemas.microsoft.com/office/drawing/2014/main" val="327176839"/>
                    </a:ext>
                  </a:extLst>
                </a:gridCol>
                <a:gridCol w="2629183">
                  <a:extLst>
                    <a:ext uri="{9D8B030D-6E8A-4147-A177-3AD203B41FA5}">
                      <a16:colId xmlns:a16="http://schemas.microsoft.com/office/drawing/2014/main" val="2951083910"/>
                    </a:ext>
                  </a:extLst>
                </a:gridCol>
              </a:tblGrid>
              <a:tr h="431198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Century Gothic" panose="020B0502020202020204" pitchFamily="34" charset="0"/>
                        </a:rPr>
                        <a:t>CA Regulation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Century Gothic" panose="020B0502020202020204" pitchFamily="34" charset="0"/>
                        </a:rPr>
                        <a:t>Private Fleets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Century Gothic" panose="020B0502020202020204" pitchFamily="34" charset="0"/>
                        </a:rPr>
                        <a:t>Public State/Local Govt Fleets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52349376"/>
                  </a:ext>
                </a:extLst>
              </a:tr>
              <a:tr h="815968">
                <a:tc>
                  <a:txBody>
                    <a:bodyPr/>
                    <a:lstStyle/>
                    <a:p>
                      <a:r>
                        <a:rPr lang="en-US" sz="1500" dirty="0">
                          <a:latin typeface="Century Gothic" panose="020B0502020202020204" pitchFamily="34" charset="0"/>
                        </a:rPr>
                        <a:t>Clean Truck Check (CTC) Program</a:t>
                      </a:r>
                      <a:endParaRPr lang="en-US" sz="1500" dirty="0">
                        <a:latin typeface="Century Gothic" panose="020B0502020202020204" pitchFamily="34" charset="0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>
                          <a:latin typeface="Century Gothic" panose="020B0502020202020204" pitchFamily="34" charset="0"/>
                        </a:rPr>
                        <a:t>In full effect. Public comment period closed 9/25/25 for EPA’s proposed removal of non-CA-DMV vehicles from CTC applicability.</a:t>
                      </a:r>
                      <a:endParaRPr lang="en-US" sz="1500" dirty="0">
                        <a:latin typeface="Century Gothic" panose="020B0502020202020204" pitchFamily="34" charset="0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500" dirty="0">
                          <a:latin typeface="Century Gothic" panose="020B0502020202020204" pitchFamily="34" charset="0"/>
                        </a:rPr>
                        <a:t>In full effect – enforceable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654570"/>
                  </a:ext>
                </a:extLst>
              </a:tr>
              <a:tr h="6074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>
                          <a:latin typeface="Century Gothic" panose="020B0502020202020204" pitchFamily="34" charset="0"/>
                        </a:rPr>
                        <a:t>Transport Refrigerated Unit (TRU)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500" dirty="0">
                          <a:latin typeface="Century Gothic" panose="020B0502020202020204" pitchFamily="34" charset="0"/>
                        </a:rPr>
                        <a:t>Waiver withdrawn for Truck ZE-TRUs; </a:t>
                      </a:r>
                      <a:br>
                        <a:rPr lang="en-US" sz="1500" dirty="0">
                          <a:latin typeface="Century Gothic" panose="020B0502020202020204" pitchFamily="34" charset="0"/>
                        </a:rPr>
                      </a:br>
                      <a:r>
                        <a:rPr lang="en-US" sz="1500" dirty="0">
                          <a:latin typeface="Century Gothic" panose="020B0502020202020204" pitchFamily="34" charset="0"/>
                        </a:rPr>
                        <a:t>Reporting (fleet and facility) and clean diesel strategies remain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>
                          <a:latin typeface="Century Gothic" panose="020B0502020202020204" pitchFamily="34" charset="0"/>
                        </a:rPr>
                        <a:t>Waiver withdrawn for Truck ZE-TRUs; </a:t>
                      </a:r>
                      <a:br>
                        <a:rPr lang="en-US" sz="1500" dirty="0">
                          <a:latin typeface="Century Gothic" panose="020B0502020202020204" pitchFamily="34" charset="0"/>
                        </a:rPr>
                      </a:br>
                      <a:r>
                        <a:rPr lang="en-US" sz="1500" dirty="0">
                          <a:latin typeface="Century Gothic" panose="020B0502020202020204" pitchFamily="34" charset="0"/>
                        </a:rPr>
                        <a:t>Reporting (fleet and facility) and clean diesel strategies remain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35435990"/>
                  </a:ext>
                </a:extLst>
              </a:tr>
              <a:tr h="6681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>
                          <a:latin typeface="Century Gothic" panose="020B0502020202020204" pitchFamily="34" charset="0"/>
                        </a:rPr>
                        <a:t>Advanced Clean Fleets (ACF)</a:t>
                      </a:r>
                      <a:endParaRPr lang="en-US" sz="1500" dirty="0">
                        <a:latin typeface="Century Gothic" panose="020B0502020202020204" pitchFamily="34" charset="0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>
                          <a:latin typeface="Century Gothic" panose="020B0502020202020204" pitchFamily="34" charset="0"/>
                        </a:rPr>
                        <a:t>Drayage and High Priority Fleets – both repealed 9/25/25</a:t>
                      </a:r>
                      <a:endParaRPr lang="en-US" sz="1500" dirty="0">
                        <a:latin typeface="Century Gothic" panose="020B0502020202020204" pitchFamily="34" charset="0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500" dirty="0">
                          <a:latin typeface="Century Gothic" panose="020B0502020202020204" pitchFamily="34" charset="0"/>
                        </a:rPr>
                        <a:t>Amended 9/25/25 and to be amended again before 2027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7934926"/>
                  </a:ext>
                </a:extLst>
              </a:tr>
              <a:tr h="5533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>
                          <a:latin typeface="Century Gothic" panose="020B0502020202020204" pitchFamily="34" charset="0"/>
                        </a:rPr>
                        <a:t>Greenhouse Gas (GHG) Climate Disclosures (SB 261 &amp; SB253)</a:t>
                      </a:r>
                      <a:endParaRPr lang="en-US" sz="1500" dirty="0">
                        <a:latin typeface="Century Gothic" panose="020B0502020202020204" pitchFamily="34" charset="0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500" dirty="0">
                          <a:latin typeface="Century Gothic" panose="020B0502020202020204" pitchFamily="34" charset="0"/>
                        </a:rPr>
                        <a:t>Climate Financial Risk – reporting due 1/1/2026 for Public Disclosure</a:t>
                      </a:r>
                    </a:p>
                    <a:p>
                      <a:r>
                        <a:rPr lang="en-US" sz="1500" dirty="0">
                          <a:latin typeface="Century Gothic" panose="020B0502020202020204" pitchFamily="34" charset="0"/>
                        </a:rPr>
                        <a:t>Scopes 1 &amp; 2 Reporting due June 30, 2026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500" dirty="0">
                          <a:latin typeface="Century Gothic" panose="020B0502020202020204" pitchFamily="34" charset="0"/>
                        </a:rPr>
                        <a:t>n/a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171419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48185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7977FD-CDB7-2B12-2A98-295B9425B0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A9F523-5D5F-5572-8B13-44B1443CFE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563671"/>
            <a:ext cx="9998692" cy="701457"/>
          </a:xfrm>
        </p:spPr>
        <p:txBody>
          <a:bodyPr>
            <a:normAutofit/>
          </a:bodyPr>
          <a:lstStyle/>
          <a:p>
            <a:r>
              <a:rPr lang="en-US" sz="3600" dirty="0"/>
              <a:t>Public Funding Uncertainty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DD0615B-7D33-3E04-7690-C47B2AD622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8391" y="1613413"/>
            <a:ext cx="5001768" cy="4736470"/>
          </a:xfrm>
        </p:spPr>
        <p:txBody>
          <a:bodyPr>
            <a:normAutofit/>
          </a:bodyPr>
          <a:lstStyle/>
          <a:p>
            <a:r>
              <a:rPr lang="en-US" sz="2400" dirty="0"/>
              <a:t>Federal Funding Winding Down</a:t>
            </a:r>
          </a:p>
          <a:p>
            <a:r>
              <a:rPr lang="en-US" sz="2400" dirty="0"/>
              <a:t>State, Utility, and Local Authorities Moved to Forefront of Clean Transportation </a:t>
            </a:r>
          </a:p>
          <a:p>
            <a:r>
              <a:rPr lang="en-US" sz="2400" dirty="0"/>
              <a:t>Program Changes Drive Confidence in California LCFS, Oregon, and Washington to Follow</a:t>
            </a:r>
          </a:p>
          <a:p>
            <a:pPr marL="0" indent="0">
              <a:buNone/>
            </a:pPr>
            <a:endParaRPr lang="en-US" sz="2400" i="1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40116A5-7B2B-8867-5880-1F8804E84F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904" y="1643876"/>
            <a:ext cx="6113184" cy="4950677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DC692F13-5DBC-9A56-EB7A-9EFDF20352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378391" y="442962"/>
            <a:ext cx="942873" cy="942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1310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6D716E-3938-D456-BA67-4BBF3E7726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D0136AF-566E-3C01-C098-549C1D76EA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525" y="1537710"/>
            <a:ext cx="6273210" cy="493278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5E7CADE-C5FD-5494-DD97-98408F0A2BDB}"/>
              </a:ext>
            </a:extLst>
          </p:cNvPr>
          <p:cNvSpPr txBox="1"/>
          <p:nvPr/>
        </p:nvSpPr>
        <p:spPr>
          <a:xfrm>
            <a:off x="1013012" y="6527442"/>
            <a:ext cx="70910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1400" dirty="0">
                <a:solidFill>
                  <a:srgbClr val="758652"/>
                </a:solidFill>
                <a:latin typeface="Century Gothic" panose="020B0502020202020204" pitchFamily="34" charset="0"/>
              </a:rPr>
              <a:t>Source: Bloomberg New Energy Finance, Sep 2025 </a:t>
            </a:r>
          </a:p>
        </p:txBody>
      </p:sp>
      <p:sp>
        <p:nvSpPr>
          <p:cNvPr id="11" name="Star: 10 Points 10">
            <a:extLst>
              <a:ext uri="{FF2B5EF4-FFF2-40B4-BE49-F238E27FC236}">
                <a16:creationId xmlns:a16="http://schemas.microsoft.com/office/drawing/2014/main" id="{D170A3D6-4B38-4821-0AEA-A4B61B8EB906}"/>
              </a:ext>
            </a:extLst>
          </p:cNvPr>
          <p:cNvSpPr/>
          <p:nvPr/>
        </p:nvSpPr>
        <p:spPr>
          <a:xfrm>
            <a:off x="5717888" y="2175060"/>
            <a:ext cx="3083859" cy="1147483"/>
          </a:xfrm>
          <a:prstGeom prst="star10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entury Gothic" panose="020B0502020202020204" pitchFamily="34" charset="0"/>
              </a:rPr>
              <a:t>Sales up 140% in first half 2025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1032925-A2E0-FC54-D69D-7E564C89CD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59208" y="508118"/>
            <a:ext cx="897152" cy="897152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C139F0F-1E2E-3B01-DE0A-44EF44AB654A}"/>
              </a:ext>
            </a:extLst>
          </p:cNvPr>
          <p:cNvSpPr txBox="1">
            <a:spLocks/>
          </p:cNvSpPr>
          <p:nvPr/>
        </p:nvSpPr>
        <p:spPr>
          <a:xfrm>
            <a:off x="1524000" y="563671"/>
            <a:ext cx="9998692" cy="7014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rgbClr val="758652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 sz="3500" dirty="0"/>
              <a:t>Market / Geopolitical Uncertainty</a:t>
            </a:r>
          </a:p>
        </p:txBody>
      </p:sp>
    </p:spTree>
    <p:extLst>
      <p:ext uri="{BB962C8B-B14F-4D97-AF65-F5344CB8AC3E}">
        <p14:creationId xmlns:p14="http://schemas.microsoft.com/office/powerpoint/2010/main" val="3697408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18922</TotalTime>
  <Words>924</Words>
  <Application>Microsoft Office PowerPoint</Application>
  <PresentationFormat>Widescreen</PresentationFormat>
  <Paragraphs>116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Aptos</vt:lpstr>
      <vt:lpstr>Arial</vt:lpstr>
      <vt:lpstr>Arial Narrow</vt:lpstr>
      <vt:lpstr>Calibri</vt:lpstr>
      <vt:lpstr>Century Gothic</vt:lpstr>
      <vt:lpstr>Wingdings</vt:lpstr>
      <vt:lpstr>Office Theme</vt:lpstr>
      <vt:lpstr>PowerPoint Presentation</vt:lpstr>
      <vt:lpstr>Building Resilience through Peak Uncertainty</vt:lpstr>
      <vt:lpstr>State of Sustainable Fleets: Year 7</vt:lpstr>
      <vt:lpstr>ACT Fleet Forum</vt:lpstr>
      <vt:lpstr>Where are we today?</vt:lpstr>
      <vt:lpstr>Technology Uncertainty</vt:lpstr>
      <vt:lpstr>Policy Uncertainty</vt:lpstr>
      <vt:lpstr>Public Funding Uncertainty</vt:lpstr>
      <vt:lpstr>PowerPoint Presentation</vt:lpstr>
      <vt:lpstr>What can we learn?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Rodger Lueras</dc:creator>
  <cp:lastModifiedBy>Springer, Nate</cp:lastModifiedBy>
  <cp:revision>139</cp:revision>
  <dcterms:created xsi:type="dcterms:W3CDTF">2023-03-23T15:16:33Z</dcterms:created>
  <dcterms:modified xsi:type="dcterms:W3CDTF">2025-10-27T05:48:13Z</dcterms:modified>
</cp:coreProperties>
</file>